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7"/>
  </p:notesMasterIdLst>
  <p:sldIdLst>
    <p:sldId id="281" r:id="rId2"/>
    <p:sldId id="581" r:id="rId3"/>
    <p:sldId id="256" r:id="rId4"/>
    <p:sldId id="532" r:id="rId5"/>
    <p:sldId id="513" r:id="rId6"/>
    <p:sldId id="514" r:id="rId7"/>
    <p:sldId id="288" r:id="rId8"/>
    <p:sldId id="515" r:id="rId9"/>
    <p:sldId id="516" r:id="rId10"/>
    <p:sldId id="284" r:id="rId11"/>
    <p:sldId id="517" r:id="rId12"/>
    <p:sldId id="518" r:id="rId13"/>
    <p:sldId id="519" r:id="rId14"/>
    <p:sldId id="520" r:id="rId15"/>
    <p:sldId id="273" r:id="rId16"/>
    <p:sldId id="289" r:id="rId17"/>
    <p:sldId id="294" r:id="rId18"/>
    <p:sldId id="295" r:id="rId19"/>
    <p:sldId id="293" r:id="rId20"/>
    <p:sldId id="290" r:id="rId21"/>
    <p:sldId id="291" r:id="rId22"/>
    <p:sldId id="296" r:id="rId23"/>
    <p:sldId id="521" r:id="rId24"/>
    <p:sldId id="302" r:id="rId25"/>
    <p:sldId id="270" r:id="rId26"/>
    <p:sldId id="297" r:id="rId27"/>
    <p:sldId id="583" r:id="rId28"/>
    <p:sldId id="523" r:id="rId29"/>
    <p:sldId id="524" r:id="rId30"/>
    <p:sldId id="272" r:id="rId31"/>
    <p:sldId id="304" r:id="rId32"/>
    <p:sldId id="525" r:id="rId33"/>
    <p:sldId id="526" r:id="rId34"/>
    <p:sldId id="527" r:id="rId35"/>
    <p:sldId id="528" r:id="rId36"/>
    <p:sldId id="529" r:id="rId37"/>
    <p:sldId id="530" r:id="rId38"/>
    <p:sldId id="264" r:id="rId39"/>
    <p:sldId id="265" r:id="rId40"/>
    <p:sldId id="266" r:id="rId41"/>
    <p:sldId id="267" r:id="rId42"/>
    <p:sldId id="276" r:id="rId43"/>
    <p:sldId id="277" r:id="rId44"/>
    <p:sldId id="278" r:id="rId45"/>
    <p:sldId id="279" r:id="rId46"/>
    <p:sldId id="271" r:id="rId47"/>
    <p:sldId id="280" r:id="rId48"/>
    <p:sldId id="531" r:id="rId49"/>
    <p:sldId id="303" r:id="rId50"/>
    <p:sldId id="301" r:id="rId51"/>
    <p:sldId id="305" r:id="rId52"/>
    <p:sldId id="584" r:id="rId53"/>
    <p:sldId id="307" r:id="rId54"/>
    <p:sldId id="286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  <p:sldId id="341" r:id="rId89"/>
    <p:sldId id="342" r:id="rId90"/>
    <p:sldId id="343" r:id="rId91"/>
    <p:sldId id="344" r:id="rId92"/>
    <p:sldId id="345" r:id="rId93"/>
    <p:sldId id="346" r:id="rId94"/>
    <p:sldId id="536" r:id="rId95"/>
    <p:sldId id="537" r:id="rId96"/>
    <p:sldId id="585" r:id="rId97"/>
    <p:sldId id="544" r:id="rId98"/>
    <p:sldId id="539" r:id="rId99"/>
    <p:sldId id="540" r:id="rId100"/>
    <p:sldId id="541" r:id="rId101"/>
    <p:sldId id="542" r:id="rId102"/>
    <p:sldId id="545" r:id="rId103"/>
    <p:sldId id="546" r:id="rId104"/>
    <p:sldId id="547" r:id="rId105"/>
    <p:sldId id="548" r:id="rId106"/>
    <p:sldId id="549" r:id="rId107"/>
    <p:sldId id="550" r:id="rId108"/>
    <p:sldId id="551" r:id="rId109"/>
    <p:sldId id="552" r:id="rId110"/>
    <p:sldId id="553" r:id="rId111"/>
    <p:sldId id="554" r:id="rId112"/>
    <p:sldId id="555" r:id="rId113"/>
    <p:sldId id="556" r:id="rId114"/>
    <p:sldId id="558" r:id="rId115"/>
    <p:sldId id="557" r:id="rId116"/>
    <p:sldId id="560" r:id="rId117"/>
    <p:sldId id="561" r:id="rId118"/>
    <p:sldId id="559" r:id="rId119"/>
    <p:sldId id="562" r:id="rId120"/>
    <p:sldId id="564" r:id="rId121"/>
    <p:sldId id="563" r:id="rId122"/>
    <p:sldId id="566" r:id="rId123"/>
    <p:sldId id="565" r:id="rId124"/>
    <p:sldId id="567" r:id="rId125"/>
    <p:sldId id="569" r:id="rId126"/>
    <p:sldId id="568" r:id="rId127"/>
    <p:sldId id="571" r:id="rId128"/>
    <p:sldId id="570" r:id="rId129"/>
    <p:sldId id="572" r:id="rId130"/>
    <p:sldId id="573" r:id="rId131"/>
    <p:sldId id="578" r:id="rId132"/>
    <p:sldId id="582" r:id="rId133"/>
    <p:sldId id="586" r:id="rId134"/>
    <p:sldId id="587" r:id="rId135"/>
    <p:sldId id="588" r:id="rId136"/>
    <p:sldId id="589" r:id="rId137"/>
    <p:sldId id="592" r:id="rId138"/>
    <p:sldId id="593" r:id="rId139"/>
    <p:sldId id="594" r:id="rId140"/>
    <p:sldId id="595" r:id="rId141"/>
    <p:sldId id="596" r:id="rId142"/>
    <p:sldId id="597" r:id="rId143"/>
    <p:sldId id="598" r:id="rId144"/>
    <p:sldId id="599" r:id="rId145"/>
    <p:sldId id="600" r:id="rId146"/>
    <p:sldId id="601" r:id="rId147"/>
    <p:sldId id="602" r:id="rId148"/>
    <p:sldId id="603" r:id="rId149"/>
    <p:sldId id="604" r:id="rId150"/>
    <p:sldId id="605" r:id="rId151"/>
    <p:sldId id="606" r:id="rId152"/>
    <p:sldId id="607" r:id="rId153"/>
    <p:sldId id="608" r:id="rId154"/>
    <p:sldId id="610" r:id="rId155"/>
    <p:sldId id="611" r:id="rId156"/>
    <p:sldId id="609" r:id="rId157"/>
    <p:sldId id="612" r:id="rId158"/>
    <p:sldId id="613" r:id="rId159"/>
    <p:sldId id="614" r:id="rId160"/>
    <p:sldId id="615" r:id="rId161"/>
    <p:sldId id="616" r:id="rId162"/>
    <p:sldId id="617" r:id="rId163"/>
    <p:sldId id="579" r:id="rId164"/>
    <p:sldId id="576" r:id="rId165"/>
    <p:sldId id="577" r:id="rId16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" id="{78AFB5C4-DA33-40D1-9B77-4A81628D39C2}">
          <p14:sldIdLst>
            <p14:sldId id="281"/>
          </p14:sldIdLst>
        </p14:section>
        <p14:section name="프로젝트 순서" id="{7B29C6AD-9920-4C0D-88D3-3ECF63250A02}">
          <p14:sldIdLst>
            <p14:sldId id="581"/>
          </p14:sldIdLst>
        </p14:section>
        <p14:section name="프로젝트1 제목" id="{68E549EC-3A37-4ED3-9183-C1F6B2DD4256}">
          <p14:sldIdLst>
            <p14:sldId id="256"/>
          </p14:sldIdLst>
        </p14:section>
        <p14:section name="목차" id="{20717DF1-5AEF-46F4-9B0E-925EEDD5CC22}">
          <p14:sldIdLst>
            <p14:sldId id="532"/>
          </p14:sldIdLst>
        </p14:section>
        <p14:section name="프로젝트 기획의도" id="{AC875661-3115-4993-85F2-3161FDC41309}">
          <p14:sldIdLst>
            <p14:sldId id="513"/>
            <p14:sldId id="514"/>
            <p14:sldId id="288"/>
            <p14:sldId id="515"/>
          </p14:sldIdLst>
        </p14:section>
        <p14:section name="프로젝트 개요" id="{7D882779-5417-46C1-A181-786209FC7DF7}">
          <p14:sldIdLst>
            <p14:sldId id="516"/>
            <p14:sldId id="284"/>
            <p14:sldId id="517"/>
            <p14:sldId id="518"/>
            <p14:sldId id="519"/>
            <p14:sldId id="520"/>
          </p14:sldIdLst>
        </p14:section>
        <p14:section name="프로젝트 화면설명" id="{52DC750A-4906-456E-87E6-4057C3279EC6}">
          <p14:sldIdLst>
            <p14:sldId id="273"/>
            <p14:sldId id="289"/>
            <p14:sldId id="294"/>
            <p14:sldId id="295"/>
            <p14:sldId id="293"/>
            <p14:sldId id="290"/>
            <p14:sldId id="291"/>
            <p14:sldId id="296"/>
            <p14:sldId id="521"/>
          </p14:sldIdLst>
        </p14:section>
        <p14:section name="질의응답" id="{15D66293-8777-4FBC-B616-D808E911E72E}">
          <p14:sldIdLst>
            <p14:sldId id="302"/>
            <p14:sldId id="270"/>
          </p14:sldIdLst>
        </p14:section>
        <p14:section name="프로젝트2 제목" id="{B8FD66E1-67A2-4B12-B3BF-2832B6AE0AB0}">
          <p14:sldIdLst>
            <p14:sldId id="297"/>
          </p14:sldIdLst>
        </p14:section>
        <p14:section name="목차" id="{AE5AF800-3126-4F15-BDB3-28342A187E75}">
          <p14:sldIdLst>
            <p14:sldId id="583"/>
          </p14:sldIdLst>
        </p14:section>
        <p14:section name="프로젝트 기획의도" id="{E76791B8-066D-42CD-A04E-6B52DA6A822C}">
          <p14:sldIdLst>
            <p14:sldId id="523"/>
            <p14:sldId id="524"/>
            <p14:sldId id="272"/>
          </p14:sldIdLst>
        </p14:section>
        <p14:section name="프로젝트 개요" id="{14FC01E7-612E-4A44-861B-691717DE5772}">
          <p14:sldIdLst>
            <p14:sldId id="304"/>
            <p14:sldId id="525"/>
            <p14:sldId id="526"/>
            <p14:sldId id="527"/>
            <p14:sldId id="528"/>
            <p14:sldId id="529"/>
          </p14:sldIdLst>
        </p14:section>
        <p14:section name="프로젝트 화면설명" id="{3904A64F-51BB-4DB1-8C9F-F2A8B519AD88}">
          <p14:sldIdLst>
            <p14:sldId id="530"/>
            <p14:sldId id="264"/>
            <p14:sldId id="265"/>
            <p14:sldId id="266"/>
            <p14:sldId id="267"/>
            <p14:sldId id="276"/>
            <p14:sldId id="277"/>
            <p14:sldId id="278"/>
            <p14:sldId id="279"/>
            <p14:sldId id="271"/>
            <p14:sldId id="280"/>
            <p14:sldId id="531"/>
          </p14:sldIdLst>
        </p14:section>
        <p14:section name="질의응답" id="{C55FA477-D562-46DB-A5C6-9B34138AD966}">
          <p14:sldIdLst>
            <p14:sldId id="303"/>
            <p14:sldId id="301"/>
          </p14:sldIdLst>
        </p14:section>
        <p14:section name="프로젝트3 제목" id="{C3024012-2039-4374-AD84-463C97E7AA4D}">
          <p14:sldIdLst>
            <p14:sldId id="305"/>
          </p14:sldIdLst>
        </p14:section>
        <p14:section name="목차" id="{5FC7D264-FBA3-4DCE-91E0-92C25CAC97D3}">
          <p14:sldIdLst>
            <p14:sldId id="584"/>
          </p14:sldIdLst>
        </p14:section>
        <p14:section name="프로젝트 기획의도" id="{758E6E5A-8AD1-4C09-8631-D528ECA6AAC2}">
          <p14:sldIdLst>
            <p14:sldId id="307"/>
            <p14:sldId id="286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</p14:sldIdLst>
        </p14:section>
        <p14:section name="프로젝트 개요" id="{C9C63B03-8D79-4430-A892-9C12198401ED}">
          <p14:sldIdLst>
            <p14:sldId id="325"/>
            <p14:sldId id="326"/>
            <p14:sldId id="327"/>
            <p14:sldId id="328"/>
            <p14:sldId id="329"/>
          </p14:sldIdLst>
        </p14:section>
        <p14:section name="프로젝트 화면설명" id="{CE4E2C5E-BCC3-4ADD-A64A-E88A075EB618}">
          <p14:sldIdLst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</p14:sldIdLst>
        </p14:section>
        <p14:section name="질의응답" id="{4DF69691-8621-485A-BED6-68268AB2135F}">
          <p14:sldIdLst>
            <p14:sldId id="345"/>
            <p14:sldId id="346"/>
          </p14:sldIdLst>
        </p14:section>
        <p14:section name="프로젝트4 제목" id="{311976B7-D766-4B0B-8F40-C1718C77816A}">
          <p14:sldIdLst>
            <p14:sldId id="536"/>
          </p14:sldIdLst>
        </p14:section>
        <p14:section name="개발일정" id="{B8C086B9-8417-4B93-9AB0-F976A63CF895}">
          <p14:sldIdLst>
            <p14:sldId id="537"/>
          </p14:sldIdLst>
        </p14:section>
        <p14:section name="목차" id="{6EBCBAF9-DC22-4DF9-805D-C9A778CC02BC}">
          <p14:sldIdLst>
            <p14:sldId id="585"/>
          </p14:sldIdLst>
        </p14:section>
        <p14:section name="프로젝트 기획의도" id="{18F2F115-78C0-4117-8DED-600540A119BC}">
          <p14:sldIdLst>
            <p14:sldId id="544"/>
            <p14:sldId id="539"/>
            <p14:sldId id="540"/>
            <p14:sldId id="541"/>
            <p14:sldId id="542"/>
            <p14:sldId id="545"/>
          </p14:sldIdLst>
        </p14:section>
        <p14:section name="프로젝트 개요" id="{C15D4529-5D05-42BA-95E9-2A5164B20FFF}">
          <p14:sldIdLst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8"/>
            <p14:sldId id="557"/>
            <p14:sldId id="560"/>
            <p14:sldId id="561"/>
            <p14:sldId id="559"/>
            <p14:sldId id="562"/>
            <p14:sldId id="564"/>
            <p14:sldId id="563"/>
            <p14:sldId id="566"/>
            <p14:sldId id="565"/>
            <p14:sldId id="567"/>
            <p14:sldId id="569"/>
            <p14:sldId id="568"/>
            <p14:sldId id="571"/>
            <p14:sldId id="570"/>
            <p14:sldId id="572"/>
            <p14:sldId id="573"/>
          </p14:sldIdLst>
        </p14:section>
        <p14:section name="프로젝트 화면설명" id="{AAF161FF-5FBD-4821-A2EF-CC99D10CE5F2}">
          <p14:sldIdLst>
            <p14:sldId id="578"/>
            <p14:sldId id="582"/>
            <p14:sldId id="586"/>
            <p14:sldId id="587"/>
            <p14:sldId id="588"/>
            <p14:sldId id="589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10"/>
            <p14:sldId id="611"/>
            <p14:sldId id="609"/>
            <p14:sldId id="612"/>
            <p14:sldId id="613"/>
            <p14:sldId id="614"/>
            <p14:sldId id="615"/>
            <p14:sldId id="616"/>
            <p14:sldId id="617"/>
            <p14:sldId id="579"/>
          </p14:sldIdLst>
        </p14:section>
        <p14:section name="질의응답" id="{874F68B1-F274-4048-B4B9-79948D966773}">
          <p14:sldIdLst>
            <p14:sldId id="576"/>
            <p14:sldId id="5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74CC"/>
    <a:srgbClr val="F6F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91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theme" Target="theme/theme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tableStyles" Target="tableStyle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media/image1.png>
</file>

<file path=ppt/media/image10.JP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G>
</file>

<file path=ppt/media/image110.JPG>
</file>

<file path=ppt/media/image111.JPG>
</file>

<file path=ppt/media/image112.JPG>
</file>

<file path=ppt/media/image113.JPG>
</file>

<file path=ppt/media/image114.JPG>
</file>

<file path=ppt/media/image115.png>
</file>

<file path=ppt/media/image116.JPG>
</file>

<file path=ppt/media/image117.JPG>
</file>

<file path=ppt/media/image118.JPG>
</file>

<file path=ppt/media/image119.JPG>
</file>

<file path=ppt/media/image12.png>
</file>

<file path=ppt/media/image120.JPG>
</file>

<file path=ppt/media/image121.JPG>
</file>

<file path=ppt/media/image122.png>
</file>

<file path=ppt/media/image123.jpeg>
</file>

<file path=ppt/media/image124.jpeg>
</file>

<file path=ppt/media/image125.png>
</file>

<file path=ppt/media/image126.png>
</file>

<file path=ppt/media/image127.JPG>
</file>

<file path=ppt/media/image128.JPG>
</file>

<file path=ppt/media/image129.JPG>
</file>

<file path=ppt/media/image13.jpeg>
</file>

<file path=ppt/media/image130.JPG>
</file>

<file path=ppt/media/image131.JPG>
</file>

<file path=ppt/media/image132.png>
</file>

<file path=ppt/media/image133.JPG>
</file>

<file path=ppt/media/image134.JPG>
</file>

<file path=ppt/media/image135.png>
</file>

<file path=ppt/media/image136.png>
</file>

<file path=ppt/media/image137.png>
</file>

<file path=ppt/media/image138.jpeg>
</file>

<file path=ppt/media/image139.jpeg>
</file>

<file path=ppt/media/image14.jpeg>
</file>

<file path=ppt/media/image140.jpeg>
</file>

<file path=ppt/media/image141.png>
</file>

<file path=ppt/media/image142.JPG>
</file>

<file path=ppt/media/image143.jpeg>
</file>

<file path=ppt/media/image144.JPG>
</file>

<file path=ppt/media/image145.png>
</file>

<file path=ppt/media/image146.jpeg>
</file>

<file path=ppt/media/image147.jpeg>
</file>

<file path=ppt/media/image148.jpeg>
</file>

<file path=ppt/media/image149.JPG>
</file>

<file path=ppt/media/image15.jpeg>
</file>

<file path=ppt/media/image150.jpeg>
</file>

<file path=ppt/media/image151.JPG>
</file>

<file path=ppt/media/image152.JPG>
</file>

<file path=ppt/media/image153.jpeg>
</file>

<file path=ppt/media/image154.jpeg>
</file>

<file path=ppt/media/image155.jpeg>
</file>

<file path=ppt/media/image156.jpeg>
</file>

<file path=ppt/media/image157.jpeg>
</file>

<file path=ppt/media/image158.jpeg>
</file>

<file path=ppt/media/image159.JPG>
</file>

<file path=ppt/media/image16.jpeg>
</file>

<file path=ppt/media/image160.jpeg>
</file>

<file path=ppt/media/image161.jpeg>
</file>

<file path=ppt/media/image162.jpeg>
</file>

<file path=ppt/media/image163.JPG>
</file>

<file path=ppt/media/image164.png>
</file>

<file path=ppt/media/image165.JPG>
</file>

<file path=ppt/media/image166.jpeg>
</file>

<file path=ppt/media/image167.jpeg>
</file>

<file path=ppt/media/image168.JPG>
</file>

<file path=ppt/media/image169.jpeg>
</file>

<file path=ppt/media/image17.JPG>
</file>

<file path=ppt/media/image170.jpeg>
</file>

<file path=ppt/media/image171.jpeg>
</file>

<file path=ppt/media/image172.jpeg>
</file>

<file path=ppt/media/image173.JPG>
</file>

<file path=ppt/media/image174.jpeg>
</file>

<file path=ppt/media/image175.jpeg>
</file>

<file path=ppt/media/image176.JPG>
</file>

<file path=ppt/media/image177.png>
</file>

<file path=ppt/media/image178.jpeg>
</file>

<file path=ppt/media/image179.jpeg>
</file>

<file path=ppt/media/image18.JPG>
</file>

<file path=ppt/media/image180.JPG>
</file>

<file path=ppt/media/image181.png>
</file>

<file path=ppt/media/image182.JPG>
</file>

<file path=ppt/media/image183.jpeg>
</file>

<file path=ppt/media/image184.jpeg>
</file>

<file path=ppt/media/image185.jpeg>
</file>

<file path=ppt/media/image186.jpeg>
</file>

<file path=ppt/media/image187.JPG>
</file>

<file path=ppt/media/image188.jpeg>
</file>

<file path=ppt/media/image189.jpeg>
</file>

<file path=ppt/media/image19.JPG>
</file>

<file path=ppt/media/image190.jpeg>
</file>

<file path=ppt/media/image191.jpeg>
</file>

<file path=ppt/media/image192.jpeg>
</file>

<file path=ppt/media/image193.jpeg>
</file>

<file path=ppt/media/image194.JPG>
</file>

<file path=ppt/media/image195.JPG>
</file>

<file path=ppt/media/image196.JPG>
</file>

<file path=ppt/media/image197.JPG>
</file>

<file path=ppt/media/image198.jpeg>
</file>

<file path=ppt/media/image199.jpeg>
</file>

<file path=ppt/media/image2.JPG>
</file>

<file path=ppt/media/image20.jpeg>
</file>

<file path=ppt/media/image200.JPG>
</file>

<file path=ppt/media/image201.jpeg>
</file>

<file path=ppt/media/image202.jpeg>
</file>

<file path=ppt/media/image203.png>
</file>

<file path=ppt/media/image204.jpeg>
</file>

<file path=ppt/media/image205.jpeg>
</file>

<file path=ppt/media/image206.png>
</file>

<file path=ppt/media/image207.png>
</file>

<file path=ppt/media/image208.JPG>
</file>

<file path=ppt/media/image209.JPG>
</file>

<file path=ppt/media/image21.jpeg>
</file>

<file path=ppt/media/image210.JP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G>
</file>

<file path=ppt/media/image40.JPG>
</file>

<file path=ppt/media/image41.JPG>
</file>

<file path=ppt/media/image42.jpeg>
</file>

<file path=ppt/media/image43.jpe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2852A-4D9D-42BC-8C92-C0203E1D8A40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21982-9B35-45D6-97B9-10833D7670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31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680FD-02BE-4668-B8AE-3FC96A84B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27AD0E-60FA-4606-BEF5-EC7CC2F2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EE6879-CFE3-4847-94D2-5F3F30A5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039512-2B2A-4F01-9C41-40CDE6431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0D1A2B-FFD3-4E07-BA2A-CD58EB45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762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FCAF8-E721-4E8A-A085-63434EE7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547116-514C-4A7C-89F3-1A2AC121A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26F5D-85E7-4408-B5FC-1646C615A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031291-9242-45C9-B5E5-357986E6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26473B-43B9-492A-93B0-41868C1A9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27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30B60B-4A2D-48C3-B4E0-1EAA0E331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5DE412-5FE4-46CD-A94B-D11D140F6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96794F-FD03-4C99-BB76-5F181193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85A238-99E4-41D3-87F8-23B817F7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CCE3CF-93DD-43C4-A05E-E88DDBAD9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0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C8589A-58D3-4EC0-BFE6-CA9259EC4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E3B8B1-76CE-48B0-9AF5-D28EFDB08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FF0477-BDE9-4851-AD19-BD3DDE5CB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6BA43F-9077-453B-B747-6E6BABB45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E8C663-D830-4B69-AB00-6FF9F1CF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25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CF509-1F77-4A69-995A-9CF90133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DF1671-B9F0-4EF3-9156-025214C43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A63D21-5CC1-4D5A-8DA6-6D75FA51F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2404C6-7EFF-42C7-B567-E3333AC52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ED395-45F5-437D-BAA3-C358B64A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31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B9503-3245-4826-90A7-522467486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C34178-9EB3-4001-A626-AC80C086E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2BEFD8-0DEE-47FF-9119-00275B4E0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AE754-6445-4DB2-B7DF-7E3F634F7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571BE8-6A54-4506-9A62-DF75D6580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45169-35AA-4180-BE03-CDFC857B4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48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A9DC4-F3A2-4D52-BDBF-6A79A2A80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DB49D-F0E4-45D7-AA81-48F02CAB0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45E1FA-8C04-4630-B92A-BD6E12F57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CED511-A2E1-4D80-852B-E09EE3341E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4DE797-19A5-4FB4-B73B-9854B77B4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0A9A561-4CA6-404C-B3F1-5A2B74AB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EDE6C9-2775-4BE3-B0BB-9D7AFAFEE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A8A535-2D2A-48F5-A6EA-58637448B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8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DBDBB-27D0-4D48-8E47-E70F6679E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E6190F-1CDC-49CA-836F-3C332EA6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2117450-A639-4BC3-A4E3-76E3EBA15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A8AD40-2292-4CF8-A627-7574DC8C1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907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EC7062-91EA-4688-AAAC-5769BCE4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022D164-9E56-4266-9886-0936005C3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4D7EAC-5F3A-4E21-8D77-861FB8572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46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60991-B024-415F-942E-A7CA1505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2D4760-79A0-4004-9316-E4A965DD0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A2102F-3B39-43B2-8415-2AAD0B4FB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022F71-9719-415E-B9C6-B4B70FD65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AECC88-76A5-4902-857F-738EC2999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0C1837-D26E-4189-992D-D9F650329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992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40AF2-7C26-4578-BBB5-AFF09C9AC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864EA8-FFB1-46A1-8AA4-B30A6F1AC0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893EEC-4B55-4317-AAE5-52ADE547A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402FB0-5175-4044-94A8-440F009D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28BFDC-E26A-4CE4-AA5B-DCC6F6505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976F40-F4D2-4AD3-A885-178CBF2A4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97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FF2B3F-D091-4641-B826-C9A49A309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1667DE-8964-4AC6-9B2F-33AB096A9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E6118A-80DA-4B0F-871F-77EE907C2D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4C401-1DC3-4B09-8488-F42F341157A4}" type="datetimeFigureOut">
              <a:rPr lang="ko-KR" altLang="en-US" smtClean="0"/>
              <a:t>2024-09-09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257000-CDB2-42FA-9450-FEB8F8214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C359B-24C3-4744-AECC-36759537E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BA142-3E49-419A-A576-3DA586BC4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95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JP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JP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JP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JP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JP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JP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jpe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4.jpe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JP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JPG"/><Relationship Id="rId2" Type="http://schemas.openxmlformats.org/officeDocument/2006/relationships/image" Target="../media/image12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1.JPG"/><Relationship Id="rId4" Type="http://schemas.openxmlformats.org/officeDocument/2006/relationships/image" Target="../media/image130.JP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JP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6.png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jpeg"/><Relationship Id="rId2" Type="http://schemas.openxmlformats.org/officeDocument/2006/relationships/image" Target="../media/image13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jpeg"/><Relationship Id="rId3" Type="http://schemas.openxmlformats.org/officeDocument/2006/relationships/image" Target="../media/image143.jpeg"/><Relationship Id="rId7" Type="http://schemas.openxmlformats.org/officeDocument/2006/relationships/image" Target="../media/image147.jpeg"/><Relationship Id="rId2" Type="http://schemas.openxmlformats.org/officeDocument/2006/relationships/image" Target="../media/image14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jpeg"/><Relationship Id="rId5" Type="http://schemas.openxmlformats.org/officeDocument/2006/relationships/image" Target="../media/image145.png"/><Relationship Id="rId4" Type="http://schemas.openxmlformats.org/officeDocument/2006/relationships/image" Target="../media/image144.JP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jpeg"/><Relationship Id="rId7" Type="http://schemas.openxmlformats.org/officeDocument/2006/relationships/image" Target="../media/image154.jpeg"/><Relationship Id="rId2" Type="http://schemas.openxmlformats.org/officeDocument/2006/relationships/image" Target="../media/image14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3.jpeg"/><Relationship Id="rId5" Type="http://schemas.openxmlformats.org/officeDocument/2006/relationships/image" Target="../media/image152.JPG"/><Relationship Id="rId4" Type="http://schemas.openxmlformats.org/officeDocument/2006/relationships/image" Target="../media/image151.JP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eg"/><Relationship Id="rId2" Type="http://schemas.openxmlformats.org/officeDocument/2006/relationships/image" Target="../media/image155.jpe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jpeg"/><Relationship Id="rId2" Type="http://schemas.openxmlformats.org/officeDocument/2006/relationships/image" Target="../media/image15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9.JP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jpeg"/><Relationship Id="rId2" Type="http://schemas.openxmlformats.org/officeDocument/2006/relationships/image" Target="../media/image160.jpe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JPG"/><Relationship Id="rId2" Type="http://schemas.openxmlformats.org/officeDocument/2006/relationships/image" Target="../media/image16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5.JPG"/><Relationship Id="rId4" Type="http://schemas.openxmlformats.org/officeDocument/2006/relationships/image" Target="../media/image164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jpeg"/><Relationship Id="rId2" Type="http://schemas.openxmlformats.org/officeDocument/2006/relationships/image" Target="../media/image16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9.jpeg"/><Relationship Id="rId5" Type="http://schemas.openxmlformats.org/officeDocument/2006/relationships/image" Target="../media/image168.JPG"/><Relationship Id="rId4" Type="http://schemas.openxmlformats.org/officeDocument/2006/relationships/image" Target="../media/image167.jpe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jpeg"/><Relationship Id="rId2" Type="http://schemas.openxmlformats.org/officeDocument/2006/relationships/image" Target="../media/image17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3.JPG"/><Relationship Id="rId4" Type="http://schemas.openxmlformats.org/officeDocument/2006/relationships/image" Target="../media/image172.jpe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jpeg"/><Relationship Id="rId2" Type="http://schemas.openxmlformats.org/officeDocument/2006/relationships/image" Target="../media/image17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jpeg"/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JPG"/><Relationship Id="rId4" Type="http://schemas.openxmlformats.org/officeDocument/2006/relationships/image" Target="../media/image179.jpe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JP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jpeg"/><Relationship Id="rId2" Type="http://schemas.openxmlformats.org/officeDocument/2006/relationships/image" Target="../media/image18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7.JPG"/><Relationship Id="rId5" Type="http://schemas.openxmlformats.org/officeDocument/2006/relationships/image" Target="../media/image186.jpeg"/><Relationship Id="rId4" Type="http://schemas.openxmlformats.org/officeDocument/2006/relationships/image" Target="../media/image185.jpe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jpeg"/><Relationship Id="rId2" Type="http://schemas.openxmlformats.org/officeDocument/2006/relationships/image" Target="../media/image18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0.jpe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jpeg"/><Relationship Id="rId7" Type="http://schemas.openxmlformats.org/officeDocument/2006/relationships/image" Target="../media/image195.JPG"/><Relationship Id="rId2" Type="http://schemas.openxmlformats.org/officeDocument/2006/relationships/image" Target="../media/image18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4.JPG"/><Relationship Id="rId5" Type="http://schemas.openxmlformats.org/officeDocument/2006/relationships/image" Target="../media/image193.jpeg"/><Relationship Id="rId4" Type="http://schemas.openxmlformats.org/officeDocument/2006/relationships/image" Target="../media/image192.jpeg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6.JP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jpeg"/><Relationship Id="rId2" Type="http://schemas.openxmlformats.org/officeDocument/2006/relationships/image" Target="../media/image19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0.JPG"/><Relationship Id="rId4" Type="http://schemas.openxmlformats.org/officeDocument/2006/relationships/image" Target="../media/image199.jpe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jpeg"/><Relationship Id="rId2" Type="http://schemas.openxmlformats.org/officeDocument/2006/relationships/image" Target="../media/image201.jpe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jpeg"/><Relationship Id="rId2" Type="http://schemas.openxmlformats.org/officeDocument/2006/relationships/image" Target="../media/image20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JP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JPG"/><Relationship Id="rId2" Type="http://schemas.openxmlformats.org/officeDocument/2006/relationships/image" Target="../media/image209.JP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JPG"/><Relationship Id="rId4" Type="http://schemas.openxmlformats.org/officeDocument/2006/relationships/image" Target="../media/image40.JP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G"/><Relationship Id="rId4" Type="http://schemas.openxmlformats.org/officeDocument/2006/relationships/image" Target="../media/image43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202238"/>
            <a:ext cx="12192000" cy="1655762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rgbClr val="F6F2E9"/>
                </a:solidFill>
              </a:rPr>
              <a:t>010-8905-2143</a:t>
            </a:r>
          </a:p>
          <a:p>
            <a:pPr algn="l"/>
            <a:r>
              <a:rPr lang="en-US" altLang="ko-KR" sz="2000" dirty="0">
                <a:solidFill>
                  <a:srgbClr val="F6F2E9"/>
                </a:solidFill>
              </a:rPr>
              <a:t>dhehdtn32@naver.com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04C6A96-BD79-44F4-8980-8BA79AEDCF3A}"/>
              </a:ext>
            </a:extLst>
          </p:cNvPr>
          <p:cNvSpPr txBox="1">
            <a:spLocks/>
          </p:cNvSpPr>
          <p:nvPr/>
        </p:nvSpPr>
        <p:spPr>
          <a:xfrm>
            <a:off x="625642" y="962528"/>
            <a:ext cx="10940715" cy="31963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지역인재 육성을 위한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IaaS</a:t>
            </a:r>
            <a:r>
              <a:rPr lang="ko-KR" altLang="en-US" b="1" dirty="0">
                <a:solidFill>
                  <a:srgbClr val="4C74CC"/>
                </a:solidFill>
              </a:rPr>
              <a:t>기반 </a:t>
            </a:r>
            <a:r>
              <a:rPr lang="en-US" altLang="ko-KR" b="1" dirty="0">
                <a:solidFill>
                  <a:srgbClr val="4C74CC"/>
                </a:solidFill>
              </a:rPr>
              <a:t>JAVA </a:t>
            </a:r>
            <a:r>
              <a:rPr lang="ko-KR" altLang="en-US" b="1" dirty="0">
                <a:solidFill>
                  <a:srgbClr val="4C74CC"/>
                </a:solidFill>
              </a:rPr>
              <a:t>백엔드</a:t>
            </a:r>
            <a:r>
              <a:rPr lang="en-US" altLang="ko-KR" b="1" dirty="0">
                <a:solidFill>
                  <a:srgbClr val="4C74CC"/>
                </a:solidFill>
              </a:rPr>
              <a:t> </a:t>
            </a:r>
            <a:r>
              <a:rPr lang="ko-KR" altLang="en-US" b="1" dirty="0">
                <a:solidFill>
                  <a:srgbClr val="4C74CC"/>
                </a:solidFill>
              </a:rPr>
              <a:t>개발자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ko-KR" altLang="en-US" b="1" dirty="0">
                <a:solidFill>
                  <a:srgbClr val="4C74CC"/>
                </a:solidFill>
              </a:rPr>
              <a:t>자바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스프링</a:t>
            </a:r>
            <a:r>
              <a:rPr lang="en-US" altLang="ko-KR" b="1" dirty="0">
                <a:solidFill>
                  <a:srgbClr val="4C74CC"/>
                </a:solidFill>
              </a:rPr>
              <a:t>, AWS) </a:t>
            </a:r>
            <a:r>
              <a:rPr lang="ko-KR" altLang="en-US" b="1" dirty="0">
                <a:solidFill>
                  <a:srgbClr val="4C74CC"/>
                </a:solidFill>
              </a:rPr>
              <a:t>양성과정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72C55BF-EC8B-4824-9EE5-7D9169D09FAD}"/>
              </a:ext>
            </a:extLst>
          </p:cNvPr>
          <p:cNvSpPr txBox="1">
            <a:spLocks/>
          </p:cNvSpPr>
          <p:nvPr/>
        </p:nvSpPr>
        <p:spPr>
          <a:xfrm>
            <a:off x="10158625" y="5735052"/>
            <a:ext cx="1487942" cy="753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3200" b="1" dirty="0">
                <a:solidFill>
                  <a:srgbClr val="F6F2E9"/>
                </a:solidFill>
              </a:rPr>
              <a:t>오동수</a:t>
            </a:r>
          </a:p>
        </p:txBody>
      </p:sp>
    </p:spTree>
    <p:extLst>
      <p:ext uri="{BB962C8B-B14F-4D97-AF65-F5344CB8AC3E}">
        <p14:creationId xmlns:p14="http://schemas.microsoft.com/office/powerpoint/2010/main" val="1773588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48C0AEB-2AB7-43F6-B144-D44DA100EDED}"/>
              </a:ext>
            </a:extLst>
          </p:cNvPr>
          <p:cNvGraphicFramePr>
            <a:graphicFrameLocks noGrp="1"/>
          </p:cNvGraphicFramePr>
          <p:nvPr/>
        </p:nvGraphicFramePr>
        <p:xfrm>
          <a:off x="1559859" y="2151044"/>
          <a:ext cx="9224681" cy="404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5467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6469214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</a:tblGrid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운영체제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Window10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IDE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Eclipse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12101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웹 서버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Apache Tomcat 9.0.64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648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데이터베이스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MySQL Server 8.0.37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609153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Language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Java15</a:t>
                      </a:r>
                      <a:endParaRPr lang="ko-KR" altLang="en-US" sz="2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167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814229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36B1993-2224-43EC-854F-67DB437A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0200" y="1820411"/>
            <a:ext cx="9086850" cy="473305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293286622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36B1993-2224-43EC-854F-67DB437A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733" y="1820411"/>
            <a:ext cx="8472758" cy="473305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88031423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36B1993-2224-43EC-854F-67DB437A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733" y="1820411"/>
            <a:ext cx="8472758" cy="473305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2907457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개요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8985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개발환경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99863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ER </a:t>
            </a:r>
            <a:r>
              <a:rPr lang="ko-KR" altLang="en-US" sz="4800" b="1" dirty="0">
                <a:solidFill>
                  <a:srgbClr val="F6F2E9"/>
                </a:solidFill>
              </a:rPr>
              <a:t>다이어그램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9B85A92-8B13-4375-868C-A37A8BCB2EE6}"/>
              </a:ext>
            </a:extLst>
          </p:cNvPr>
          <p:cNvSpPr txBox="1">
            <a:spLocks/>
          </p:cNvSpPr>
          <p:nvPr/>
        </p:nvSpPr>
        <p:spPr>
          <a:xfrm>
            <a:off x="3063892" y="510986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17760977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48C0AEB-2AB7-43F6-B144-D44DA100ED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998280"/>
              </p:ext>
            </p:extLst>
          </p:nvPr>
        </p:nvGraphicFramePr>
        <p:xfrm>
          <a:off x="1559859" y="2484856"/>
          <a:ext cx="9224681" cy="3236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5467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6469214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</a:tblGrid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운영체제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Window10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IDE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Spring Tool Suite 4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12101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웹 서버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Chrome, Web Socket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648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데이터베이스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MySQL Server 8.0(</a:t>
                      </a:r>
                      <a:r>
                        <a:rPr lang="ko-KR" altLang="en-US" sz="2400" b="1" dirty="0">
                          <a:solidFill>
                            <a:srgbClr val="4C74CC"/>
                          </a:solidFill>
                        </a:rPr>
                        <a:t>공유 데이터베이스</a:t>
                      </a: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)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6091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2C7DD0-5F38-459A-BB6F-4F8942B5FC05}"/>
              </a:ext>
            </a:extLst>
          </p:cNvPr>
          <p:cNvSpPr txBox="1"/>
          <p:nvPr/>
        </p:nvSpPr>
        <p:spPr>
          <a:xfrm>
            <a:off x="1559859" y="2099185"/>
            <a:ext cx="86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공통</a:t>
            </a:r>
          </a:p>
        </p:txBody>
      </p:sp>
    </p:spTree>
    <p:extLst>
      <p:ext uri="{BB962C8B-B14F-4D97-AF65-F5344CB8AC3E}">
        <p14:creationId xmlns:p14="http://schemas.microsoft.com/office/powerpoint/2010/main" val="360800623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48C0AEB-2AB7-43F6-B144-D44DA100ED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949300"/>
              </p:ext>
            </p:extLst>
          </p:nvPr>
        </p:nvGraphicFramePr>
        <p:xfrm>
          <a:off x="1559859" y="2218156"/>
          <a:ext cx="9224681" cy="1618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5467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6469214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</a:tblGrid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Language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HTML5, CSS3, JavaScript</a:t>
                      </a:r>
                      <a:endParaRPr lang="ko-KR" altLang="en-US" sz="2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2400" b="1" kern="0" spc="0" dirty="0">
                          <a:solidFill>
                            <a:srgbClr val="F6F2E9"/>
                          </a:solidFill>
                          <a:latin typeface="+mn-lt"/>
                        </a:rPr>
                        <a:t>Framework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JQuery, Ajax, JSON 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121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2C7DD0-5F38-459A-BB6F-4F8942B5FC05}"/>
              </a:ext>
            </a:extLst>
          </p:cNvPr>
          <p:cNvSpPr txBox="1"/>
          <p:nvPr/>
        </p:nvSpPr>
        <p:spPr>
          <a:xfrm>
            <a:off x="1559859" y="1832485"/>
            <a:ext cx="86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Front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E7CAD562-1941-4EEC-8DDA-D9BEBE7DA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540918"/>
              </p:ext>
            </p:extLst>
          </p:nvPr>
        </p:nvGraphicFramePr>
        <p:xfrm>
          <a:off x="1559859" y="4578064"/>
          <a:ext cx="9224681" cy="1618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5467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6469214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</a:tblGrid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Language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JAVA 17, Spring Boot, JSP</a:t>
                      </a:r>
                      <a:endParaRPr lang="ko-KR" altLang="en-US" sz="2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2400" b="1" kern="0" spc="0" dirty="0">
                          <a:solidFill>
                            <a:srgbClr val="F6F2E9"/>
                          </a:solidFill>
                          <a:latin typeface="+mn-lt"/>
                        </a:rPr>
                        <a:t>Framework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MyBatis 3.0.3, mail, Lombok</a:t>
                      </a:r>
                    </a:p>
                  </a:txBody>
                  <a:tcPr marL="180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121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46F5E29-BA17-40E7-B889-9ED2479AF66D}"/>
              </a:ext>
            </a:extLst>
          </p:cNvPr>
          <p:cNvSpPr txBox="1"/>
          <p:nvPr/>
        </p:nvSpPr>
        <p:spPr>
          <a:xfrm>
            <a:off x="1559859" y="4192393"/>
            <a:ext cx="86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Back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20238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48C0AEB-2AB7-43F6-B144-D44DA100ED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0779"/>
              </p:ext>
            </p:extLst>
          </p:nvPr>
        </p:nvGraphicFramePr>
        <p:xfrm>
          <a:off x="1559859" y="2256256"/>
          <a:ext cx="9209740" cy="3850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004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3033366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  <a:gridCol w="3425370">
                  <a:extLst>
                    <a:ext uri="{9D8B030D-6E8A-4147-A177-3AD203B41FA5}">
                      <a16:colId xmlns:a16="http://schemas.microsoft.com/office/drawing/2014/main" val="3478023975"/>
                    </a:ext>
                  </a:extLst>
                </a:gridCol>
              </a:tblGrid>
              <a:tr h="3850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API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4C74CC"/>
                          </a:solidFill>
                        </a:rPr>
                        <a:t>KAKAO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로그인</a:t>
                      </a: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지도</a:t>
                      </a: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주소검색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4C74CC"/>
                          </a:solidFill>
                        </a:rPr>
                        <a:t>NAVER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지도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4C74CC"/>
                          </a:solidFill>
                        </a:rPr>
                        <a:t>CoolSMS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인증번호 문자 발송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4C74CC"/>
                          </a:solidFill>
                        </a:rPr>
                        <a:t>KG</a:t>
                      </a:r>
                      <a:r>
                        <a:rPr lang="ko-KR" altLang="en-US" sz="2000" b="1" dirty="0">
                          <a:solidFill>
                            <a:srgbClr val="4C74CC"/>
                          </a:solidFill>
                        </a:rPr>
                        <a:t>이니시스</a:t>
                      </a:r>
                      <a:endParaRPr lang="en-US" altLang="ko-KR" sz="20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결제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4C74CC"/>
                          </a:solidFill>
                        </a:rPr>
                        <a:t>공공데이터</a:t>
                      </a:r>
                      <a:endParaRPr lang="en-US" altLang="ko-KR" sz="20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열차 정보 조회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4C74CC"/>
                          </a:solidFill>
                        </a:rPr>
                        <a:t>ODSAY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반경 내 버스</a:t>
                      </a: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/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지하철 조회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실시간 버스 위치정보 조회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실시간 버스 도착정보 조회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버스 노선 조회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4C74CC"/>
                          </a:solidFill>
                        </a:rPr>
                        <a:t>서울 열린데이터 광장</a:t>
                      </a:r>
                      <a:endParaRPr lang="en-US" altLang="ko-KR" sz="20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버스 정류소 위치정보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역사마스터 정보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지하철 실시간 열차 위치정보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지하철 실시간 도착정보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4C74CC"/>
                          </a:solidFill>
                        </a:rPr>
                        <a:t> - </a:t>
                      </a:r>
                      <a:r>
                        <a:rPr lang="ko-KR" altLang="en-US" sz="1600" b="1" dirty="0">
                          <a:solidFill>
                            <a:srgbClr val="4C74CC"/>
                          </a:solidFill>
                        </a:rPr>
                        <a:t>역간 거리 및 소요시간 정보</a:t>
                      </a:r>
                      <a:endParaRPr lang="en-US" altLang="ko-KR" sz="16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2C7DD0-5F38-459A-BB6F-4F8942B5FC05}"/>
              </a:ext>
            </a:extLst>
          </p:cNvPr>
          <p:cNvSpPr txBox="1"/>
          <p:nvPr/>
        </p:nvSpPr>
        <p:spPr>
          <a:xfrm>
            <a:off x="1559859" y="1870585"/>
            <a:ext cx="86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API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58134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0385" y="1814993"/>
            <a:ext cx="10272100" cy="486157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EE67214-9BC8-4B1D-A46A-211703D63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85" y="1814993"/>
            <a:ext cx="10272100" cy="480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1831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731742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User ~ Qna)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1305" y="1858125"/>
            <a:ext cx="8769569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97271705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8415487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(Member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 ~ Lost)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4301" y="1858125"/>
            <a:ext cx="8758106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258001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16684" y="1038660"/>
            <a:ext cx="5373330" cy="53867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404036524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8415487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Faq~ Notice)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95913" y="1858125"/>
            <a:ext cx="8858773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312448462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96402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Crx_map ~ Crx_fare)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95912" y="1858125"/>
            <a:ext cx="8850385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20295522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3" y="661922"/>
            <a:ext cx="10051341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Paytrain~ Reservtrain)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2690" y="1858125"/>
            <a:ext cx="8892330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20846866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3" y="661922"/>
            <a:ext cx="10051341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en-US" altLang="ko-KR" sz="4400" b="1" dirty="0">
                <a:solidFill>
                  <a:srgbClr val="4C74CC"/>
                </a:solidFill>
                <a:latin typeface="맑은 고딕" panose="020F0502020204030204"/>
                <a:ea typeface="맑은 고딕" panose="020B0503020000020004" pitchFamily="50" charset="-127"/>
              </a:rPr>
              <a:t>Tour ~ Paytour)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904" y="1858125"/>
            <a:ext cx="8851901" cy="478913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400516779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911555"/>
              </p:ext>
            </p:extLst>
          </p:nvPr>
        </p:nvGraphicFramePr>
        <p:xfrm>
          <a:off x="1034735" y="1891149"/>
          <a:ext cx="9932090" cy="416601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userpwd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비밀번호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usermail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이메일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usertel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VARCHAR(50)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parenttel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보호자 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VARCHAR(50)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usergender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VARCHAR(20)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userbirth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생년월일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VARCHAR(45)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useradd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userpost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우편번호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level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VARCHAR(20)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1" dirty="0">
                          <a:solidFill>
                            <a:srgbClr val="4C74CC"/>
                          </a:solidFill>
                        </a:rPr>
                        <a:t>user, member, admin, master</a:t>
                      </a:r>
                      <a:endParaRPr lang="ko-KR" altLang="en-US" sz="9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status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회원구분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, KAKAO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10483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036994"/>
              </p:ext>
            </p:extLst>
          </p:nvPr>
        </p:nvGraphicFramePr>
        <p:xfrm>
          <a:off x="1034735" y="1891149"/>
          <a:ext cx="9932090" cy="4459393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Member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mempwd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비밀번호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memmail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이메일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memtel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입사일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memgender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membirth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생년월일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VARCHAR(45)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memgrade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직급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memadd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mempost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우편번호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user_userid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division_divno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부서번호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618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149873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822960"/>
              </p:ext>
            </p:extLst>
          </p:nvPr>
        </p:nvGraphicFramePr>
        <p:xfrm>
          <a:off x="1034735" y="1891149"/>
          <a:ext cx="9932090" cy="123220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Division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부서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divno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부서번호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divname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부서명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929854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153985"/>
              </p:ext>
            </p:extLst>
          </p:nvPr>
        </p:nvGraphicFramePr>
        <p:xfrm>
          <a:off x="1034735" y="1891149"/>
          <a:ext cx="9932090" cy="29924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Notice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공지사항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작성일자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filename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파일명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filepath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파일경로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nohit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member_memid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439077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899318"/>
              </p:ext>
            </p:extLst>
          </p:nvPr>
        </p:nvGraphicFramePr>
        <p:xfrm>
          <a:off x="1034735" y="1891149"/>
          <a:ext cx="9932090" cy="240572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작성일자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faqhit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member_memid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72953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41862"/>
              </p:ext>
            </p:extLst>
          </p:nvPr>
        </p:nvGraphicFramePr>
        <p:xfrm>
          <a:off x="1034735" y="1891149"/>
          <a:ext cx="9932090" cy="26991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Qna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Q&amp;A(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질문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질문번호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작성일자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qstatus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답변상태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답변대기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답변완료</a:t>
                      </a: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qhit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user_userid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8709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/>
        </p:nvGraphicFramePr>
        <p:xfrm>
          <a:off x="1006679" y="2087772"/>
          <a:ext cx="10234569" cy="41083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58690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t_member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rgbClr val="4C74CC"/>
                          </a:solidFill>
                        </a:rPr>
                        <a:t>id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pwd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비밀번호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name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email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이메일 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VARCHAR(40)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joinDate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가입일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9169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862316"/>
              </p:ext>
            </p:extLst>
          </p:nvPr>
        </p:nvGraphicFramePr>
        <p:xfrm>
          <a:off x="1034735" y="1891149"/>
          <a:ext cx="9932090" cy="211234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Reply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Q&amp;A(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답변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답변번호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작성일자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member_memid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qna_qno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질문번호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43661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065563"/>
              </p:ext>
            </p:extLst>
          </p:nvPr>
        </p:nvGraphicFramePr>
        <p:xfrm>
          <a:off x="1034735" y="1891149"/>
          <a:ext cx="9932090" cy="26991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유실물 안내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접수일자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lostplace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보관장소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VARCHAR(30)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losthit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member_memid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사원번호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3118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547338"/>
              </p:ext>
            </p:extLst>
          </p:nvPr>
        </p:nvGraphicFramePr>
        <p:xfrm>
          <a:off x="1034735" y="1891149"/>
          <a:ext cx="9932090" cy="211234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Crx-fare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 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 요금정보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순서 정렬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depature_station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arrival_station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fare_special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성인요금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fare_standard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아동요금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</a:tbl>
          </a:graphicData>
        </a:graphic>
      </p:graphicFrame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A3964E2F-4543-4DA0-B32C-AFF74DDFA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4812"/>
              </p:ext>
            </p:extLst>
          </p:nvPr>
        </p:nvGraphicFramePr>
        <p:xfrm>
          <a:off x="1034735" y="4491474"/>
          <a:ext cx="9932090" cy="123220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Crx-map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 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 역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station_code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역 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station_name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역명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600824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715083"/>
              </p:ext>
            </p:extLst>
          </p:nvPr>
        </p:nvGraphicFramePr>
        <p:xfrm>
          <a:off x="1034735" y="1891149"/>
          <a:ext cx="9932090" cy="328586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Crx-schedule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CRX 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 운행정보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순서 정렬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train_number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departure_station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arrival_station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departure_time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arrival_time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duration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소요시간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fare_special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성인요금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fare_standart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아동요금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98334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828769"/>
              </p:ext>
            </p:extLst>
          </p:nvPr>
        </p:nvGraphicFramePr>
        <p:xfrm>
          <a:off x="1034735" y="1891149"/>
          <a:ext cx="9932090" cy="387263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Reservtrain(1/2)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일반열차 장바구니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selectedSeats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선택된 좌석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VARCHAR(255)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hocha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선택된 호차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startname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endname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seatType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좌석종류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startdate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trainType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personnelCount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childCount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어린이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depTime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064881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693236"/>
              </p:ext>
            </p:extLst>
          </p:nvPr>
        </p:nvGraphicFramePr>
        <p:xfrm>
          <a:off x="1034735" y="1891149"/>
          <a:ext cx="9932090" cy="357925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Reservtrain(2/2)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일반열차 장바구니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arrTime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duration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소요시간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totalAdultCharge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성인요금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totalChildCharge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아동요금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총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totalDiscount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총 할인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endCharge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최종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nowdate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train_trainno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user_userid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865229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138923"/>
              </p:ext>
            </p:extLst>
          </p:nvPr>
        </p:nvGraphicFramePr>
        <p:xfrm>
          <a:off x="1034735" y="1891149"/>
          <a:ext cx="9932090" cy="416601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Paytrain(1/2)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일반열차 예매내역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apply_num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승인번호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paid_amount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실제 결제금액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selectedSeats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선택된 좌석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VARCHAR(255)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1A, 2B, 3C, …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hocha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선택된 호차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호차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, 2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호차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, …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startname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endname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seatType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좌석종류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VARCHAR(50)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우등</a:t>
                      </a: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startdate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trainType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KTX, SRT, …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personnelCount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964644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586640"/>
              </p:ext>
            </p:extLst>
          </p:nvPr>
        </p:nvGraphicFramePr>
        <p:xfrm>
          <a:off x="1034735" y="1891149"/>
          <a:ext cx="9932090" cy="416601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Paytrain(2/2)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일반열차 예매내역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childCount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어린이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trainno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열차번호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depTime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출발시각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arrTime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도착시각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duration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소요시간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totalAdultCharge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성인요금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totalChildCharge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아동요금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총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totalDiscount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총 할인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endCharge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최종 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approvalDate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카드결제일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DATETIME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CURRENT_TIMESTAMP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refund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환불유무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19633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901866"/>
              </p:ext>
            </p:extLst>
          </p:nvPr>
        </p:nvGraphicFramePr>
        <p:xfrm>
          <a:off x="1034735" y="1891149"/>
          <a:ext cx="9932090" cy="416601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관광열차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tournum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tourcoin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금액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VARCHAR(255)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tourcomment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간단설명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tourcontent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상세설명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LONGTEXT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tourcost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요금안내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LONGTEXT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tournoted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참고사항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LONGTEXT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file1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파일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file2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파일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VARCHAR(1000)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fiile3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파일</a:t>
                      </a: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VARCHAR(1000)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42632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606022"/>
              </p:ext>
            </p:extLst>
          </p:nvPr>
        </p:nvGraphicFramePr>
        <p:xfrm>
          <a:off x="1034735" y="1891149"/>
          <a:ext cx="9932090" cy="357925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Reservtour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관광열차 장바구니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tourtitle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예약인원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예약날짜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totalcoin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예매금액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예약시간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CURRENT_TIMESTAMP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user_userid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tour_tournum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48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/>
        </p:nvGraphicFramePr>
        <p:xfrm>
          <a:off x="1006679" y="2087772"/>
          <a:ext cx="10234569" cy="293450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58690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t_movie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mno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mtitle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mgenre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587815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2D262BD5-4489-4339-B873-FFB3954D2F62}"/>
              </a:ext>
            </a:extLst>
          </p:cNvPr>
          <p:cNvGraphicFramePr>
            <a:graphicFrameLocks noGrp="1"/>
          </p:cNvGraphicFramePr>
          <p:nvPr/>
        </p:nvGraphicFramePr>
        <p:xfrm>
          <a:off x="1034735" y="1891149"/>
          <a:ext cx="9932090" cy="475277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31779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852531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485104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799818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77755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551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3227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Paytour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관광열차 예매내역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322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2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apply_num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승인번호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username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사용자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tourname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VARCHAR(45)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tourdatepay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상품 결제일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DATE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08616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총 인원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686790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coin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결제금액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350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imp_uid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인증번호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125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10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merchant_uid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고객사 주문번호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VARCHAR(500)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019544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11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paid_amount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실제 결제금액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226515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12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paytime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결제일시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TIMESTAMP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864307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13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refund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환불유무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VARCHAR(10)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618291"/>
                  </a:ext>
                </a:extLst>
              </a:tr>
              <a:tr h="293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14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reservtour_reservno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rgbClr val="4C74CC"/>
                          </a:solidFill>
                        </a:rPr>
                        <a:t>예매번호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INT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FK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132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341132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화면설명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8985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 </a:t>
            </a:r>
            <a:r>
              <a:rPr lang="en-US" altLang="ko-KR" sz="4800" b="1" dirty="0">
                <a:solidFill>
                  <a:srgbClr val="F6F2E9"/>
                </a:solidFill>
              </a:rPr>
              <a:t>- </a:t>
            </a:r>
            <a:r>
              <a:rPr lang="ko-KR" altLang="en-US" sz="4800" b="1" dirty="0">
                <a:solidFill>
                  <a:srgbClr val="F6F2E9"/>
                </a:solidFill>
              </a:rPr>
              <a:t>사용자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99863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 </a:t>
            </a:r>
            <a:r>
              <a:rPr lang="en-US" altLang="ko-KR" sz="4800" b="1" dirty="0">
                <a:solidFill>
                  <a:srgbClr val="F6F2E9"/>
                </a:solidFill>
              </a:rPr>
              <a:t>- </a:t>
            </a:r>
            <a:r>
              <a:rPr lang="ko-KR" altLang="en-US" sz="4800" b="1" dirty="0">
                <a:solidFill>
                  <a:srgbClr val="F6F2E9"/>
                </a:solidFill>
              </a:rPr>
              <a:t>관리자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9B85A92-8B13-4375-868C-A37A8BCB2EE6}"/>
              </a:ext>
            </a:extLst>
          </p:cNvPr>
          <p:cNvSpPr txBox="1">
            <a:spLocks/>
          </p:cNvSpPr>
          <p:nvPr/>
        </p:nvSpPr>
        <p:spPr>
          <a:xfrm>
            <a:off x="3063892" y="510986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72021800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헤더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16503" y="976393"/>
            <a:ext cx="3889106" cy="565688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454B2F7C-5DEC-4366-B33A-A7A73B0F4194}"/>
              </a:ext>
            </a:extLst>
          </p:cNvPr>
          <p:cNvSpPr/>
          <p:nvPr/>
        </p:nvSpPr>
        <p:spPr>
          <a:xfrm>
            <a:off x="7530982" y="119828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2F6F6DB-DF8E-4002-9E6C-C834A3995577}"/>
              </a:ext>
            </a:extLst>
          </p:cNvPr>
          <p:cNvSpPr/>
          <p:nvPr/>
        </p:nvSpPr>
        <p:spPr>
          <a:xfrm>
            <a:off x="8148202" y="119828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788EE9E-7A0D-41E1-93F6-D2394E330E65}"/>
              </a:ext>
            </a:extLst>
          </p:cNvPr>
          <p:cNvSpPr/>
          <p:nvPr/>
        </p:nvSpPr>
        <p:spPr>
          <a:xfrm>
            <a:off x="8757740" y="119828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3</a:t>
            </a:r>
            <a:endParaRPr lang="ko-KR" altLang="en-US" sz="10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C6154B8-9906-4FD9-9827-288D56225AFE}"/>
              </a:ext>
            </a:extLst>
          </p:cNvPr>
          <p:cNvSpPr/>
          <p:nvPr/>
        </p:nvSpPr>
        <p:spPr>
          <a:xfrm>
            <a:off x="9573080" y="119828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28FC8F-AB41-494E-A6BD-1A701522FD6F}"/>
              </a:ext>
            </a:extLst>
          </p:cNvPr>
          <p:cNvSpPr/>
          <p:nvPr/>
        </p:nvSpPr>
        <p:spPr>
          <a:xfrm>
            <a:off x="10224189" y="119828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5</a:t>
            </a:r>
            <a:endParaRPr lang="ko-KR" altLang="en-US" sz="10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85602A1-A40C-4E18-9B16-A43836D72BB4}"/>
              </a:ext>
            </a:extLst>
          </p:cNvPr>
          <p:cNvSpPr/>
          <p:nvPr/>
        </p:nvSpPr>
        <p:spPr>
          <a:xfrm>
            <a:off x="1351161" y="2278017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5C4E64-FA7A-4A4C-8E09-ABE327C96852}"/>
              </a:ext>
            </a:extLst>
          </p:cNvPr>
          <p:cNvSpPr txBox="1"/>
          <p:nvPr/>
        </p:nvSpPr>
        <p:spPr>
          <a:xfrm>
            <a:off x="1717515" y="2233399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승차권 예매 페이지로 이동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1457A8F-9F8C-475F-BD79-894E36969CD0}"/>
              </a:ext>
            </a:extLst>
          </p:cNvPr>
          <p:cNvSpPr/>
          <p:nvPr/>
        </p:nvSpPr>
        <p:spPr>
          <a:xfrm>
            <a:off x="1351161" y="3073508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F9CD9D-C8CB-48C6-A5D9-D90A266FF61C}"/>
              </a:ext>
            </a:extLst>
          </p:cNvPr>
          <p:cNvSpPr txBox="1"/>
          <p:nvPr/>
        </p:nvSpPr>
        <p:spPr>
          <a:xfrm>
            <a:off x="1717515" y="3028890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고객안내 페이지로 이동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25A81E0-8E41-4C00-AA91-B74C8810067B}"/>
              </a:ext>
            </a:extLst>
          </p:cNvPr>
          <p:cNvSpPr/>
          <p:nvPr/>
        </p:nvSpPr>
        <p:spPr>
          <a:xfrm>
            <a:off x="1351161" y="3819796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F8C97E-B639-4A7C-97A4-59F40AA55CCC}"/>
              </a:ext>
            </a:extLst>
          </p:cNvPr>
          <p:cNvSpPr txBox="1"/>
          <p:nvPr/>
        </p:nvSpPr>
        <p:spPr>
          <a:xfrm>
            <a:off x="1717515" y="3775178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메인 페이지로 이동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690FC0DD-E286-4204-96DD-75F64EB6CCA1}"/>
              </a:ext>
            </a:extLst>
          </p:cNvPr>
          <p:cNvSpPr/>
          <p:nvPr/>
        </p:nvSpPr>
        <p:spPr>
          <a:xfrm>
            <a:off x="1351161" y="4566084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D57668-6F57-43AD-ACC6-21F7B577DC08}"/>
              </a:ext>
            </a:extLst>
          </p:cNvPr>
          <p:cNvSpPr txBox="1"/>
          <p:nvPr/>
        </p:nvSpPr>
        <p:spPr>
          <a:xfrm>
            <a:off x="1717515" y="4521466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이용안내 페이지로 이동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F85D63F-5853-4404-8871-EB767D85FE1A}"/>
              </a:ext>
            </a:extLst>
          </p:cNvPr>
          <p:cNvSpPr/>
          <p:nvPr/>
        </p:nvSpPr>
        <p:spPr>
          <a:xfrm>
            <a:off x="1351161" y="5312372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E01D59-6A84-45E9-80A1-4753422174DB}"/>
              </a:ext>
            </a:extLst>
          </p:cNvPr>
          <p:cNvSpPr txBox="1"/>
          <p:nvPr/>
        </p:nvSpPr>
        <p:spPr>
          <a:xfrm>
            <a:off x="1717515" y="5267754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여행상품 페이지로 이동</a:t>
            </a:r>
          </a:p>
        </p:txBody>
      </p:sp>
    </p:spTree>
    <p:extLst>
      <p:ext uri="{BB962C8B-B14F-4D97-AF65-F5344CB8AC3E}">
        <p14:creationId xmlns:p14="http://schemas.microsoft.com/office/powerpoint/2010/main" val="239234964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상단 아이콘 메뉴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16503" y="976393"/>
            <a:ext cx="3889106" cy="565688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454B2F7C-5DEC-4366-B33A-A7A73B0F4194}"/>
              </a:ext>
            </a:extLst>
          </p:cNvPr>
          <p:cNvSpPr/>
          <p:nvPr/>
        </p:nvSpPr>
        <p:spPr>
          <a:xfrm>
            <a:off x="7740533" y="161329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85602A1-A40C-4E18-9B16-A43836D72BB4}"/>
              </a:ext>
            </a:extLst>
          </p:cNvPr>
          <p:cNvSpPr/>
          <p:nvPr/>
        </p:nvSpPr>
        <p:spPr>
          <a:xfrm>
            <a:off x="1351161" y="2278017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5C4E64-FA7A-4A4C-8E09-ABE327C96852}"/>
              </a:ext>
            </a:extLst>
          </p:cNvPr>
          <p:cNvSpPr txBox="1"/>
          <p:nvPr/>
        </p:nvSpPr>
        <p:spPr>
          <a:xfrm>
            <a:off x="1687035" y="2235283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고객센터 페이지로 이동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9F7C976-8D5A-4EF3-9B60-42F8CB5AD0B3}"/>
              </a:ext>
            </a:extLst>
          </p:cNvPr>
          <p:cNvSpPr/>
          <p:nvPr/>
        </p:nvSpPr>
        <p:spPr>
          <a:xfrm>
            <a:off x="8358832" y="161329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DE2D7533-CFBA-48BB-9BB4-4E44D60E0795}"/>
              </a:ext>
            </a:extLst>
          </p:cNvPr>
          <p:cNvSpPr/>
          <p:nvPr/>
        </p:nvSpPr>
        <p:spPr>
          <a:xfrm>
            <a:off x="8981897" y="161329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3</a:t>
            </a:r>
            <a:endParaRPr lang="ko-KR" altLang="en-US" sz="10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9134ED-80E5-4442-BA85-60A86F699241}"/>
              </a:ext>
            </a:extLst>
          </p:cNvPr>
          <p:cNvSpPr/>
          <p:nvPr/>
        </p:nvSpPr>
        <p:spPr>
          <a:xfrm>
            <a:off x="9604962" y="161329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59050022-187B-4F76-9DD3-B2CDABB27636}"/>
              </a:ext>
            </a:extLst>
          </p:cNvPr>
          <p:cNvSpPr/>
          <p:nvPr/>
        </p:nvSpPr>
        <p:spPr>
          <a:xfrm>
            <a:off x="10227109" y="161329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5</a:t>
            </a:r>
            <a:endParaRPr lang="ko-KR" altLang="en-US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7B56D66-8D92-4973-8308-3D9087253862}"/>
              </a:ext>
            </a:extLst>
          </p:cNvPr>
          <p:cNvSpPr txBox="1"/>
          <p:nvPr/>
        </p:nvSpPr>
        <p:spPr>
          <a:xfrm>
            <a:off x="1738165" y="4724442"/>
            <a:ext cx="4836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4C74CC"/>
                </a:solidFill>
              </a:rPr>
              <a:t>비로그인으로 클릭 시 </a:t>
            </a:r>
            <a:endParaRPr lang="en-US" altLang="ko-KR" sz="1200" dirty="0">
              <a:solidFill>
                <a:srgbClr val="4C74CC"/>
              </a:solidFill>
            </a:endParaRPr>
          </a:p>
          <a:p>
            <a:r>
              <a:rPr lang="en-US" altLang="ko-KR" sz="1200" dirty="0">
                <a:solidFill>
                  <a:srgbClr val="4C74CC"/>
                </a:solidFill>
              </a:rPr>
              <a:t>alert(“</a:t>
            </a:r>
            <a:r>
              <a:rPr lang="ko-KR" altLang="en-US" sz="1200" dirty="0">
                <a:solidFill>
                  <a:srgbClr val="4C74CC"/>
                </a:solidFill>
              </a:rPr>
              <a:t>로그인이 필요합니다</a:t>
            </a:r>
            <a:r>
              <a:rPr lang="en-US" altLang="ko-KR" sz="1200" dirty="0">
                <a:solidFill>
                  <a:srgbClr val="4C74CC"/>
                </a:solidFill>
              </a:rPr>
              <a:t>. </a:t>
            </a:r>
            <a:r>
              <a:rPr lang="ko-KR" altLang="en-US" sz="1200" dirty="0">
                <a:solidFill>
                  <a:srgbClr val="4C74CC"/>
                </a:solidFill>
              </a:rPr>
              <a:t>로그인 후 이용 부탁드립니다</a:t>
            </a:r>
            <a:r>
              <a:rPr lang="en-US" altLang="ko-KR" sz="1200" dirty="0">
                <a:solidFill>
                  <a:srgbClr val="4C74CC"/>
                </a:solidFill>
              </a:rPr>
              <a:t>.”);</a:t>
            </a:r>
            <a:r>
              <a:rPr lang="ko-KR" altLang="en-US" sz="1200" dirty="0">
                <a:solidFill>
                  <a:srgbClr val="4C74CC"/>
                </a:solidFill>
              </a:rPr>
              <a:t> </a:t>
            </a:r>
            <a:endParaRPr lang="en-US" altLang="ko-KR" sz="1200" dirty="0">
              <a:solidFill>
                <a:srgbClr val="4C74CC"/>
              </a:solidFill>
            </a:endParaRPr>
          </a:p>
          <a:p>
            <a:r>
              <a:rPr lang="ko-KR" altLang="en-US" sz="1200" dirty="0">
                <a:solidFill>
                  <a:srgbClr val="4C74CC"/>
                </a:solidFill>
              </a:rPr>
              <a:t>출력 후 로그인 페이지로 이동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08616C9-3A15-4AAE-9161-F90ACD782D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81" y="5934080"/>
            <a:ext cx="2963626" cy="69483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1F2B6081-52A8-44F7-B165-BA84C0D2ED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343" y="5251153"/>
            <a:ext cx="1436683" cy="138347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42D2756-46E3-4BD5-AE76-E489A471F6E9}"/>
              </a:ext>
            </a:extLst>
          </p:cNvPr>
          <p:cNvCxnSpPr>
            <a:cxnSpLocks/>
          </p:cNvCxnSpPr>
          <p:nvPr/>
        </p:nvCxnSpPr>
        <p:spPr>
          <a:xfrm>
            <a:off x="4140651" y="5399802"/>
            <a:ext cx="0" cy="35242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02ED855-3602-4A6D-8874-A98F0FD1A85A}"/>
              </a:ext>
            </a:extLst>
          </p:cNvPr>
          <p:cNvCxnSpPr>
            <a:cxnSpLocks/>
          </p:cNvCxnSpPr>
          <p:nvPr/>
        </p:nvCxnSpPr>
        <p:spPr>
          <a:xfrm rot="16200000">
            <a:off x="4808311" y="6121463"/>
            <a:ext cx="0" cy="35242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타원 41">
            <a:extLst>
              <a:ext uri="{FF2B5EF4-FFF2-40B4-BE49-F238E27FC236}">
                <a16:creationId xmlns:a16="http://schemas.microsoft.com/office/drawing/2014/main" id="{0767EFC6-B8AD-4F17-A620-1728C5E005D4}"/>
              </a:ext>
            </a:extLst>
          </p:cNvPr>
          <p:cNvSpPr/>
          <p:nvPr/>
        </p:nvSpPr>
        <p:spPr>
          <a:xfrm>
            <a:off x="1351161" y="2804318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E62FA6B-DDD2-4CEE-9852-96A7E5779040}"/>
              </a:ext>
            </a:extLst>
          </p:cNvPr>
          <p:cNvSpPr txBox="1"/>
          <p:nvPr/>
        </p:nvSpPr>
        <p:spPr>
          <a:xfrm>
            <a:off x="1687035" y="2761584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유실물 안내 목록 페이지로 이동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D44A75C-A266-46FC-A685-DF85E45B2BA2}"/>
              </a:ext>
            </a:extLst>
          </p:cNvPr>
          <p:cNvSpPr/>
          <p:nvPr/>
        </p:nvSpPr>
        <p:spPr>
          <a:xfrm>
            <a:off x="1351161" y="3326906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F5B39D2-B2EB-483E-9D80-12A3B522CEA9}"/>
              </a:ext>
            </a:extLst>
          </p:cNvPr>
          <p:cNvSpPr txBox="1"/>
          <p:nvPr/>
        </p:nvSpPr>
        <p:spPr>
          <a:xfrm>
            <a:off x="1687034" y="3284172"/>
            <a:ext cx="4448335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열차 운임 및 시간표 페이지로 이동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C2B5641-9987-4230-B2D6-DB0D14D42B11}"/>
              </a:ext>
            </a:extLst>
          </p:cNvPr>
          <p:cNvSpPr/>
          <p:nvPr/>
        </p:nvSpPr>
        <p:spPr>
          <a:xfrm>
            <a:off x="1351161" y="3892228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1878340-F5E3-4360-BAD7-D3C894CA695C}"/>
              </a:ext>
            </a:extLst>
          </p:cNvPr>
          <p:cNvSpPr txBox="1"/>
          <p:nvPr/>
        </p:nvSpPr>
        <p:spPr>
          <a:xfrm>
            <a:off x="1687035" y="3849494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C74CC"/>
                </a:solidFill>
              </a:rPr>
              <a:t>관광열차 목록 페이지로 이동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A1FEDC0-91AF-4831-A493-3A0FE93B71F9}"/>
              </a:ext>
            </a:extLst>
          </p:cNvPr>
          <p:cNvSpPr/>
          <p:nvPr/>
        </p:nvSpPr>
        <p:spPr>
          <a:xfrm>
            <a:off x="1351161" y="4458226"/>
            <a:ext cx="335874" cy="318197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F9EB39-F754-4156-8CD0-F8FD124E8EBC}"/>
              </a:ext>
            </a:extLst>
          </p:cNvPr>
          <p:cNvSpPr txBox="1"/>
          <p:nvPr/>
        </p:nvSpPr>
        <p:spPr>
          <a:xfrm>
            <a:off x="1687035" y="4415492"/>
            <a:ext cx="3889106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C74CC"/>
                </a:solidFill>
              </a:rPr>
              <a:t>1:1 </a:t>
            </a:r>
            <a:r>
              <a:rPr lang="ko-KR" altLang="en-US" sz="2000" b="1" dirty="0">
                <a:solidFill>
                  <a:srgbClr val="4C74CC"/>
                </a:solidFill>
              </a:rPr>
              <a:t>챗봇 페이지 호출</a:t>
            </a:r>
          </a:p>
        </p:txBody>
      </p:sp>
    </p:spTree>
    <p:extLst>
      <p:ext uri="{BB962C8B-B14F-4D97-AF65-F5344CB8AC3E}">
        <p14:creationId xmlns:p14="http://schemas.microsoft.com/office/powerpoint/2010/main" val="33622151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간편조회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6622" y="2114068"/>
            <a:ext cx="3889106" cy="246216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B5C4E64-FA7A-4A4C-8E09-ABE327C96852}"/>
              </a:ext>
            </a:extLst>
          </p:cNvPr>
          <p:cNvSpPr txBox="1"/>
          <p:nvPr/>
        </p:nvSpPr>
        <p:spPr>
          <a:xfrm>
            <a:off x="3268664" y="5932411"/>
            <a:ext cx="332712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간편조회 클릭 시 예매정보를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가지고 예매 페이지로 이동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02ED855-3602-4A6D-8874-A98F0FD1A85A}"/>
              </a:ext>
            </a:extLst>
          </p:cNvPr>
          <p:cNvCxnSpPr>
            <a:cxnSpLocks/>
            <a:stCxn id="49" idx="3"/>
          </p:cNvCxnSpPr>
          <p:nvPr/>
        </p:nvCxnSpPr>
        <p:spPr>
          <a:xfrm flipV="1">
            <a:off x="4765225" y="2626570"/>
            <a:ext cx="2207075" cy="53714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42" name="그림 41">
            <a:extLst>
              <a:ext uri="{FF2B5EF4-FFF2-40B4-BE49-F238E27FC236}">
                <a16:creationId xmlns:a16="http://schemas.microsoft.com/office/drawing/2014/main" id="{D84FF664-8C62-4E7A-ADDC-1D41F8B1D5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5793" y="4160801"/>
            <a:ext cx="4711597" cy="241794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66ADA4AA-B89C-4604-9850-4C34054046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58174" y="822913"/>
            <a:ext cx="2473788" cy="247023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449B2A4-719A-4F5E-AE55-A09BF5900087}"/>
              </a:ext>
            </a:extLst>
          </p:cNvPr>
          <p:cNvSpPr/>
          <p:nvPr/>
        </p:nvSpPr>
        <p:spPr>
          <a:xfrm>
            <a:off x="2054136" y="2522934"/>
            <a:ext cx="860514" cy="33462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371B592-F538-43F2-AE4B-83E131648EB0}"/>
              </a:ext>
            </a:extLst>
          </p:cNvPr>
          <p:cNvSpPr/>
          <p:nvPr/>
        </p:nvSpPr>
        <p:spPr>
          <a:xfrm>
            <a:off x="3904711" y="2512971"/>
            <a:ext cx="860514" cy="33462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271F496D-DE3E-4069-8AF4-D20F11A7185B}"/>
              </a:ext>
            </a:extLst>
          </p:cNvPr>
          <p:cNvCxnSpPr>
            <a:cxnSpLocks/>
          </p:cNvCxnSpPr>
          <p:nvPr/>
        </p:nvCxnSpPr>
        <p:spPr>
          <a:xfrm flipV="1">
            <a:off x="2901485" y="2125240"/>
            <a:ext cx="4070815" cy="402587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893D67F-9126-43AF-951D-C427E85B24FB}"/>
              </a:ext>
            </a:extLst>
          </p:cNvPr>
          <p:cNvSpPr txBox="1"/>
          <p:nvPr/>
        </p:nvSpPr>
        <p:spPr>
          <a:xfrm>
            <a:off x="7130998" y="3333129"/>
            <a:ext cx="388910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출발역 조회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도착역 조회 클릭 시 역을 선택하는 페이지가 열림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2424848-D8AF-44B8-A290-9982F75B0B01}"/>
              </a:ext>
            </a:extLst>
          </p:cNvPr>
          <p:cNvSpPr/>
          <p:nvPr/>
        </p:nvSpPr>
        <p:spPr>
          <a:xfrm>
            <a:off x="2552061" y="4142392"/>
            <a:ext cx="772164" cy="33462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8CBDFCDC-EDCC-4527-87C5-BC634744FFCC}"/>
              </a:ext>
            </a:extLst>
          </p:cNvPr>
          <p:cNvCxnSpPr>
            <a:cxnSpLocks/>
          </p:cNvCxnSpPr>
          <p:nvPr/>
        </p:nvCxnSpPr>
        <p:spPr>
          <a:xfrm>
            <a:off x="3238629" y="4336561"/>
            <a:ext cx="2807188" cy="885068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38001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챗봇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0360A1-5583-4052-9881-4029E6538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0" y="2117411"/>
            <a:ext cx="2712761" cy="425827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1502771-4F79-4712-9DD3-DDB4303DA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642" y="2117410"/>
            <a:ext cx="2712761" cy="425827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9959F0C-665D-4C54-8D28-DB7CDC0069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359" y="871033"/>
            <a:ext cx="1580172" cy="255796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76CF1E0-9027-4C4C-A6C8-B88004A36D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573" y="4001690"/>
            <a:ext cx="1540958" cy="255796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4CD3E74-3BFD-40B4-AC09-FAED91AFCDDC}"/>
              </a:ext>
            </a:extLst>
          </p:cNvPr>
          <p:cNvCxnSpPr>
            <a:cxnSpLocks/>
          </p:cNvCxnSpPr>
          <p:nvPr/>
        </p:nvCxnSpPr>
        <p:spPr>
          <a:xfrm>
            <a:off x="2936146" y="4885749"/>
            <a:ext cx="1526797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16F8D1B-F63B-4DAA-A84C-F8778F82CEC3}"/>
              </a:ext>
            </a:extLst>
          </p:cNvPr>
          <p:cNvCxnSpPr>
            <a:cxnSpLocks/>
          </p:cNvCxnSpPr>
          <p:nvPr/>
        </p:nvCxnSpPr>
        <p:spPr>
          <a:xfrm flipV="1">
            <a:off x="7646927" y="2716196"/>
            <a:ext cx="1683053" cy="1000127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BE0D7DF-28C7-4F95-A949-B0705E51F061}"/>
              </a:ext>
            </a:extLst>
          </p:cNvPr>
          <p:cNvCxnSpPr>
            <a:cxnSpLocks/>
          </p:cNvCxnSpPr>
          <p:nvPr/>
        </p:nvCxnSpPr>
        <p:spPr>
          <a:xfrm>
            <a:off x="6936140" y="4454234"/>
            <a:ext cx="2393840" cy="1211522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411CD89-ED55-4FD3-9CDD-E8471CDDC001}"/>
              </a:ext>
            </a:extLst>
          </p:cNvPr>
          <p:cNvSpPr txBox="1"/>
          <p:nvPr/>
        </p:nvSpPr>
        <p:spPr>
          <a:xfrm>
            <a:off x="3388145" y="4454234"/>
            <a:ext cx="332712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연결 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C932E5-546F-4324-A65A-CDDC276593A9}"/>
              </a:ext>
            </a:extLst>
          </p:cNvPr>
          <p:cNvSpPr txBox="1"/>
          <p:nvPr/>
        </p:nvSpPr>
        <p:spPr>
          <a:xfrm>
            <a:off x="7573427" y="2349067"/>
            <a:ext cx="332712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키워드 및 답변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AA449A4-CBA8-42B2-A3A8-73AF977A1ED1}"/>
              </a:ext>
            </a:extLst>
          </p:cNvPr>
          <p:cNvSpPr txBox="1"/>
          <p:nvPr/>
        </p:nvSpPr>
        <p:spPr>
          <a:xfrm>
            <a:off x="7575491" y="5671859"/>
            <a:ext cx="332712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각 버튼 클릭 시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F754246-51D4-49B3-997D-7AF9A378C158}"/>
              </a:ext>
            </a:extLst>
          </p:cNvPr>
          <p:cNvSpPr/>
          <p:nvPr/>
        </p:nvSpPr>
        <p:spPr>
          <a:xfrm>
            <a:off x="879513" y="4761382"/>
            <a:ext cx="2056633" cy="213290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63431C4-90A7-4EFC-A550-FF9F6DCBCAB7}"/>
              </a:ext>
            </a:extLst>
          </p:cNvPr>
          <p:cNvSpPr/>
          <p:nvPr/>
        </p:nvSpPr>
        <p:spPr>
          <a:xfrm>
            <a:off x="5076877" y="4200525"/>
            <a:ext cx="1859263" cy="421481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15440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환승정보 </a:t>
            </a:r>
            <a:r>
              <a:rPr lang="en-US" altLang="ko-KR" sz="2400" b="1" dirty="0">
                <a:solidFill>
                  <a:srgbClr val="4C74CC"/>
                </a:solidFill>
              </a:rPr>
              <a:t>- </a:t>
            </a:r>
            <a:r>
              <a:rPr lang="ko-KR" altLang="en-US" sz="2400" b="1" dirty="0">
                <a:solidFill>
                  <a:srgbClr val="4C74CC"/>
                </a:solidFill>
              </a:rPr>
              <a:t>버스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B81D5400-0148-4FB7-9152-D0AF3B27D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049" y="2201817"/>
            <a:ext cx="4516309" cy="32485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62E4B0-1221-4D8C-BE4D-BFB9EB08D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224" y="1584555"/>
            <a:ext cx="5560855" cy="461786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ED1A3DC-AE4A-48BB-8126-947A233C056C}"/>
              </a:ext>
            </a:extLst>
          </p:cNvPr>
          <p:cNvCxnSpPr>
            <a:cxnSpLocks/>
          </p:cNvCxnSpPr>
          <p:nvPr/>
        </p:nvCxnSpPr>
        <p:spPr>
          <a:xfrm>
            <a:off x="3741490" y="5032770"/>
            <a:ext cx="2424418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598172E3-8E81-422E-B7E4-863F036080C6}"/>
              </a:ext>
            </a:extLst>
          </p:cNvPr>
          <p:cNvSpPr/>
          <p:nvPr/>
        </p:nvSpPr>
        <p:spPr>
          <a:xfrm>
            <a:off x="3302794" y="4872234"/>
            <a:ext cx="438696" cy="28699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2BDE0E-6A17-4AD5-A4F9-CC75C306EB92}"/>
              </a:ext>
            </a:extLst>
          </p:cNvPr>
          <p:cNvSpPr txBox="1"/>
          <p:nvPr/>
        </p:nvSpPr>
        <p:spPr>
          <a:xfrm>
            <a:off x="677098" y="5594121"/>
            <a:ext cx="373991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열차에서 하차 후 이용하고자 하는 교통수단을 선택하여 검색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BD051E-122A-4B2F-8AB0-C1D024CA768B}"/>
              </a:ext>
            </a:extLst>
          </p:cNvPr>
          <p:cNvSpPr/>
          <p:nvPr/>
        </p:nvSpPr>
        <p:spPr>
          <a:xfrm>
            <a:off x="6362622" y="2131377"/>
            <a:ext cx="5289686" cy="235460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851F4A5-D2B7-4C87-9C19-AFB3A47714E0}"/>
              </a:ext>
            </a:extLst>
          </p:cNvPr>
          <p:cNvCxnSpPr>
            <a:cxnSpLocks/>
          </p:cNvCxnSpPr>
          <p:nvPr/>
        </p:nvCxnSpPr>
        <p:spPr>
          <a:xfrm>
            <a:off x="9420552" y="1152114"/>
            <a:ext cx="0" cy="83273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B154585-E411-4D4B-9698-D85FDCB14068}"/>
              </a:ext>
            </a:extLst>
          </p:cNvPr>
          <p:cNvSpPr txBox="1"/>
          <p:nvPr/>
        </p:nvSpPr>
        <p:spPr>
          <a:xfrm>
            <a:off x="8980060" y="660622"/>
            <a:ext cx="1066960" cy="37160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역 선택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59173B5-38FD-4275-8D67-496BB4238033}"/>
              </a:ext>
            </a:extLst>
          </p:cNvPr>
          <p:cNvCxnSpPr>
            <a:cxnSpLocks/>
          </p:cNvCxnSpPr>
          <p:nvPr/>
        </p:nvCxnSpPr>
        <p:spPr>
          <a:xfrm>
            <a:off x="11018049" y="3404908"/>
            <a:ext cx="0" cy="41636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C63CE9D-66CE-4F6D-8B2F-786D9BE83BCD}"/>
              </a:ext>
            </a:extLst>
          </p:cNvPr>
          <p:cNvSpPr/>
          <p:nvPr/>
        </p:nvSpPr>
        <p:spPr>
          <a:xfrm>
            <a:off x="10475118" y="3101791"/>
            <a:ext cx="1079791" cy="303117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9E7B15-0EDD-4572-AC29-4BC4CC1B8EE4}"/>
              </a:ext>
            </a:extLst>
          </p:cNvPr>
          <p:cNvSpPr txBox="1"/>
          <p:nvPr/>
        </p:nvSpPr>
        <p:spPr>
          <a:xfrm>
            <a:off x="10263997" y="3785012"/>
            <a:ext cx="1804017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실제 운행 중인 버스 노선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864560D-6D53-41A3-9EBD-B75AAA75E783}"/>
              </a:ext>
            </a:extLst>
          </p:cNvPr>
          <p:cNvSpPr txBox="1"/>
          <p:nvPr/>
        </p:nvSpPr>
        <p:spPr>
          <a:xfrm>
            <a:off x="5913350" y="6262468"/>
            <a:ext cx="613342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내가 하차하는 역을 선택 후 지도에서 버스 정류장을 클릭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6DF9592-2860-456B-8635-6804CEF4A5C6}"/>
              </a:ext>
            </a:extLst>
          </p:cNvPr>
          <p:cNvSpPr/>
          <p:nvPr/>
        </p:nvSpPr>
        <p:spPr>
          <a:xfrm>
            <a:off x="7493176" y="4579075"/>
            <a:ext cx="249863" cy="28699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1F95FA5-DBAC-40E7-906A-D92B035B455A}"/>
              </a:ext>
            </a:extLst>
          </p:cNvPr>
          <p:cNvCxnSpPr>
            <a:cxnSpLocks/>
          </p:cNvCxnSpPr>
          <p:nvPr/>
        </p:nvCxnSpPr>
        <p:spPr>
          <a:xfrm flipH="1" flipV="1">
            <a:off x="7848600" y="4772025"/>
            <a:ext cx="2563908" cy="1528543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타원 27">
            <a:extLst>
              <a:ext uri="{FF2B5EF4-FFF2-40B4-BE49-F238E27FC236}">
                <a16:creationId xmlns:a16="http://schemas.microsoft.com/office/drawing/2014/main" id="{DC2C344C-83E4-44CD-8A12-EA0ADD96FD8A}"/>
              </a:ext>
            </a:extLst>
          </p:cNvPr>
          <p:cNvSpPr/>
          <p:nvPr/>
        </p:nvSpPr>
        <p:spPr>
          <a:xfrm>
            <a:off x="8846617" y="737054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3D24661-7040-4886-88BA-7E3F50F971DB}"/>
              </a:ext>
            </a:extLst>
          </p:cNvPr>
          <p:cNvSpPr/>
          <p:nvPr/>
        </p:nvSpPr>
        <p:spPr>
          <a:xfrm>
            <a:off x="5763499" y="6352854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3</a:t>
            </a:r>
            <a:endParaRPr lang="ko-KR" altLang="en-US" sz="10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8A8F326-D9EB-4D5A-8F33-9DD7D3053DF9}"/>
              </a:ext>
            </a:extLst>
          </p:cNvPr>
          <p:cNvSpPr/>
          <p:nvPr/>
        </p:nvSpPr>
        <p:spPr>
          <a:xfrm>
            <a:off x="10203948" y="3169572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599BFC2-15EB-403E-AE71-0D39B99B9AC1}"/>
              </a:ext>
            </a:extLst>
          </p:cNvPr>
          <p:cNvSpPr/>
          <p:nvPr/>
        </p:nvSpPr>
        <p:spPr>
          <a:xfrm>
            <a:off x="526738" y="568478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77181784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5BFD4A6D-A9E3-4922-A716-E37DE3622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083" y="1626312"/>
            <a:ext cx="5544141" cy="442825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5" name="내용 개체 틀 2">
            <a:extLst>
              <a:ext uri="{FF2B5EF4-FFF2-40B4-BE49-F238E27FC236}">
                <a16:creationId xmlns:a16="http://schemas.microsoft.com/office/drawing/2014/main" id="{ACAB75BE-4128-49A1-B2D6-0EFD12C11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049" y="2201818"/>
            <a:ext cx="4516309" cy="3237884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환승정보 </a:t>
            </a:r>
            <a:r>
              <a:rPr lang="en-US" altLang="ko-KR" sz="2400" b="1" dirty="0">
                <a:solidFill>
                  <a:srgbClr val="4C74CC"/>
                </a:solidFill>
              </a:rPr>
              <a:t>- </a:t>
            </a:r>
            <a:r>
              <a:rPr lang="ko-KR" altLang="en-US" sz="2400" b="1" dirty="0">
                <a:solidFill>
                  <a:srgbClr val="4C74CC"/>
                </a:solidFill>
              </a:rPr>
              <a:t>지하철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ED1A3DC-AE4A-48BB-8126-947A233C056C}"/>
              </a:ext>
            </a:extLst>
          </p:cNvPr>
          <p:cNvCxnSpPr>
            <a:cxnSpLocks/>
          </p:cNvCxnSpPr>
          <p:nvPr/>
        </p:nvCxnSpPr>
        <p:spPr>
          <a:xfrm>
            <a:off x="3741490" y="5032770"/>
            <a:ext cx="2424418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598172E3-8E81-422E-B7E4-863F036080C6}"/>
              </a:ext>
            </a:extLst>
          </p:cNvPr>
          <p:cNvSpPr/>
          <p:nvPr/>
        </p:nvSpPr>
        <p:spPr>
          <a:xfrm>
            <a:off x="3302794" y="4874423"/>
            <a:ext cx="421481" cy="276417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2BDE0E-6A17-4AD5-A4F9-CC75C306EB92}"/>
              </a:ext>
            </a:extLst>
          </p:cNvPr>
          <p:cNvSpPr txBox="1"/>
          <p:nvPr/>
        </p:nvSpPr>
        <p:spPr>
          <a:xfrm>
            <a:off x="677098" y="5594121"/>
            <a:ext cx="373991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열차에서 하차 후 이용하고자 하는 교통수단을 선택하여 검색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BD051E-122A-4B2F-8AB0-C1D024CA768B}"/>
              </a:ext>
            </a:extLst>
          </p:cNvPr>
          <p:cNvSpPr/>
          <p:nvPr/>
        </p:nvSpPr>
        <p:spPr>
          <a:xfrm>
            <a:off x="6362622" y="2131377"/>
            <a:ext cx="5289686" cy="235460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851F4A5-D2B7-4C87-9C19-AFB3A47714E0}"/>
              </a:ext>
            </a:extLst>
          </p:cNvPr>
          <p:cNvCxnSpPr>
            <a:cxnSpLocks/>
          </p:cNvCxnSpPr>
          <p:nvPr/>
        </p:nvCxnSpPr>
        <p:spPr>
          <a:xfrm>
            <a:off x="9420552" y="1152114"/>
            <a:ext cx="0" cy="83273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B154585-E411-4D4B-9698-D85FDCB14068}"/>
              </a:ext>
            </a:extLst>
          </p:cNvPr>
          <p:cNvSpPr txBox="1"/>
          <p:nvPr/>
        </p:nvSpPr>
        <p:spPr>
          <a:xfrm>
            <a:off x="8980060" y="660622"/>
            <a:ext cx="1066960" cy="37160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역 선택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59173B5-38FD-4275-8D67-496BB4238033}"/>
              </a:ext>
            </a:extLst>
          </p:cNvPr>
          <p:cNvCxnSpPr>
            <a:cxnSpLocks/>
          </p:cNvCxnSpPr>
          <p:nvPr/>
        </p:nvCxnSpPr>
        <p:spPr>
          <a:xfrm>
            <a:off x="11018049" y="3128071"/>
            <a:ext cx="0" cy="41636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C63CE9D-66CE-4F6D-8B2F-786D9BE83BCD}"/>
              </a:ext>
            </a:extLst>
          </p:cNvPr>
          <p:cNvSpPr/>
          <p:nvPr/>
        </p:nvSpPr>
        <p:spPr>
          <a:xfrm>
            <a:off x="10348912" y="2944495"/>
            <a:ext cx="1076035" cy="165417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9E7B15-0EDD-4572-AC29-4BC4CC1B8EE4}"/>
              </a:ext>
            </a:extLst>
          </p:cNvPr>
          <p:cNvSpPr txBox="1"/>
          <p:nvPr/>
        </p:nvSpPr>
        <p:spPr>
          <a:xfrm>
            <a:off x="10139340" y="3607049"/>
            <a:ext cx="1804017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4C74CC"/>
                </a:solidFill>
              </a:rPr>
              <a:t>실제 용산역을 지나는 지하철의 호선 목록이 드롭다운 메뉴로 표시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864560D-6D53-41A3-9EBD-B75AAA75E783}"/>
              </a:ext>
            </a:extLst>
          </p:cNvPr>
          <p:cNvSpPr txBox="1"/>
          <p:nvPr/>
        </p:nvSpPr>
        <p:spPr>
          <a:xfrm>
            <a:off x="5913350" y="6188530"/>
            <a:ext cx="6133420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마커를 클릭 시 해당 지하철의 도착정보를 확인할 수 있음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각 호선의 시그니처 색상에 따라 배경색이 변경됨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2C344C-83E4-44CD-8A12-EA0ADD96FD8A}"/>
              </a:ext>
            </a:extLst>
          </p:cNvPr>
          <p:cNvSpPr/>
          <p:nvPr/>
        </p:nvSpPr>
        <p:spPr>
          <a:xfrm>
            <a:off x="8846617" y="737054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3D24661-7040-4886-88BA-7E3F50F971DB}"/>
              </a:ext>
            </a:extLst>
          </p:cNvPr>
          <p:cNvSpPr/>
          <p:nvPr/>
        </p:nvSpPr>
        <p:spPr>
          <a:xfrm>
            <a:off x="5748001" y="6278916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8A8F326-D9EB-4D5A-8F33-9DD7D3053DF9}"/>
              </a:ext>
            </a:extLst>
          </p:cNvPr>
          <p:cNvSpPr/>
          <p:nvPr/>
        </p:nvSpPr>
        <p:spPr>
          <a:xfrm>
            <a:off x="10109683" y="2938131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3</a:t>
            </a:r>
            <a:endParaRPr lang="ko-KR" altLang="en-US" sz="10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599BFC2-15EB-403E-AE71-0D39B99B9AC1}"/>
              </a:ext>
            </a:extLst>
          </p:cNvPr>
          <p:cNvSpPr/>
          <p:nvPr/>
        </p:nvSpPr>
        <p:spPr>
          <a:xfrm>
            <a:off x="526738" y="5684783"/>
            <a:ext cx="199034" cy="188559"/>
          </a:xfrm>
          <a:prstGeom prst="ellipse">
            <a:avLst/>
          </a:prstGeom>
          <a:solidFill>
            <a:srgbClr val="4C74C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277E5A6-528B-4B1A-815E-2076C2A7D4C7}"/>
              </a:ext>
            </a:extLst>
          </p:cNvPr>
          <p:cNvSpPr/>
          <p:nvPr/>
        </p:nvSpPr>
        <p:spPr>
          <a:xfrm>
            <a:off x="7513245" y="3041759"/>
            <a:ext cx="1804016" cy="1236809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FB33B4C-3AA1-4C6E-867C-AFE6A6078A4F}"/>
              </a:ext>
            </a:extLst>
          </p:cNvPr>
          <p:cNvCxnSpPr>
            <a:cxnSpLocks/>
          </p:cNvCxnSpPr>
          <p:nvPr/>
        </p:nvCxnSpPr>
        <p:spPr>
          <a:xfrm>
            <a:off x="8411188" y="4289732"/>
            <a:ext cx="0" cy="195072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7D4B7BA5-FA72-46DD-9097-75A1355079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583" y="4830110"/>
            <a:ext cx="1334923" cy="1219184"/>
          </a:xfrm>
          <a:prstGeom prst="rect">
            <a:avLst/>
          </a:prstGeom>
        </p:spPr>
      </p:pic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A8436EE-58BD-444D-82C2-DCD4CF4183DF}"/>
              </a:ext>
            </a:extLst>
          </p:cNvPr>
          <p:cNvCxnSpPr>
            <a:cxnSpLocks/>
          </p:cNvCxnSpPr>
          <p:nvPr/>
        </p:nvCxnSpPr>
        <p:spPr>
          <a:xfrm>
            <a:off x="11011865" y="4413745"/>
            <a:ext cx="0" cy="41636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5600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5BFD4A6D-A9E3-4922-A716-E37DE3622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5949" y="2117411"/>
            <a:ext cx="7403997" cy="385802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메인 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공지사항</a:t>
            </a:r>
            <a:r>
              <a:rPr lang="en-US" altLang="ko-KR" sz="2400" b="1" dirty="0">
                <a:solidFill>
                  <a:srgbClr val="4C74CC"/>
                </a:solidFill>
              </a:rPr>
              <a:t>, </a:t>
            </a:r>
            <a:r>
              <a:rPr lang="ko-KR" altLang="en-US" sz="2400" b="1" dirty="0">
                <a:solidFill>
                  <a:srgbClr val="4C74CC"/>
                </a:solidFill>
              </a:rPr>
              <a:t>광고용 배너 및</a:t>
            </a:r>
            <a:r>
              <a:rPr lang="en-US" altLang="ko-KR" sz="2400" b="1" dirty="0">
                <a:solidFill>
                  <a:srgbClr val="4C74CC"/>
                </a:solidFill>
              </a:rPr>
              <a:t> </a:t>
            </a:r>
            <a:r>
              <a:rPr lang="ko-KR" altLang="en-US" sz="2400" b="1" dirty="0">
                <a:solidFill>
                  <a:srgbClr val="4C74CC"/>
                </a:solidFill>
              </a:rPr>
              <a:t>캐러셀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FB80C65-5C4F-47ED-B491-38FBA8E9BD85}"/>
              </a:ext>
            </a:extLst>
          </p:cNvPr>
          <p:cNvSpPr/>
          <p:nvPr/>
        </p:nvSpPr>
        <p:spPr>
          <a:xfrm>
            <a:off x="3065232" y="2201817"/>
            <a:ext cx="4234470" cy="2230698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E604290-0499-443F-85EA-698FA7AAD590}"/>
              </a:ext>
            </a:extLst>
          </p:cNvPr>
          <p:cNvCxnSpPr>
            <a:cxnSpLocks/>
          </p:cNvCxnSpPr>
          <p:nvPr/>
        </p:nvCxnSpPr>
        <p:spPr>
          <a:xfrm flipH="1">
            <a:off x="2107769" y="3034547"/>
            <a:ext cx="957464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902C699-3F4B-45CA-985F-ADCFAF3B66DF}"/>
              </a:ext>
            </a:extLst>
          </p:cNvPr>
          <p:cNvSpPr txBox="1"/>
          <p:nvPr/>
        </p:nvSpPr>
        <p:spPr>
          <a:xfrm>
            <a:off x="270574" y="2709434"/>
            <a:ext cx="1874851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작성된 공지사항 목록을 보여줌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5B2538C-127F-4580-A686-B5E231DFEAFD}"/>
              </a:ext>
            </a:extLst>
          </p:cNvPr>
          <p:cNvSpPr/>
          <p:nvPr/>
        </p:nvSpPr>
        <p:spPr>
          <a:xfrm>
            <a:off x="3065232" y="4516921"/>
            <a:ext cx="4193670" cy="1371083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77520BE6-0267-4879-B89E-3CC758849016}"/>
              </a:ext>
            </a:extLst>
          </p:cNvPr>
          <p:cNvCxnSpPr>
            <a:cxnSpLocks/>
          </p:cNvCxnSpPr>
          <p:nvPr/>
        </p:nvCxnSpPr>
        <p:spPr>
          <a:xfrm flipH="1">
            <a:off x="2107768" y="5349651"/>
            <a:ext cx="957464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64C608-DFEE-4E09-9A1C-639D80CDE87A}"/>
              </a:ext>
            </a:extLst>
          </p:cNvPr>
          <p:cNvSpPr/>
          <p:nvPr/>
        </p:nvSpPr>
        <p:spPr>
          <a:xfrm>
            <a:off x="7361684" y="2286222"/>
            <a:ext cx="2830940" cy="3518959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8F41172-B766-4E6A-B17C-5B9CAE0E8B13}"/>
              </a:ext>
            </a:extLst>
          </p:cNvPr>
          <p:cNvCxnSpPr>
            <a:cxnSpLocks/>
          </p:cNvCxnSpPr>
          <p:nvPr/>
        </p:nvCxnSpPr>
        <p:spPr>
          <a:xfrm>
            <a:off x="10193068" y="2844719"/>
            <a:ext cx="562018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FEDEF99-6D30-45E2-A593-C32E39E46D83}"/>
              </a:ext>
            </a:extLst>
          </p:cNvPr>
          <p:cNvSpPr txBox="1"/>
          <p:nvPr/>
        </p:nvSpPr>
        <p:spPr>
          <a:xfrm>
            <a:off x="662466" y="5173434"/>
            <a:ext cx="159958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광고용 배너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2C52B9E-9002-4D57-9840-D5B0D038D7C9}"/>
              </a:ext>
            </a:extLst>
          </p:cNvPr>
          <p:cNvSpPr txBox="1"/>
          <p:nvPr/>
        </p:nvSpPr>
        <p:spPr>
          <a:xfrm>
            <a:off x="10833077" y="2550581"/>
            <a:ext cx="1599580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광고용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캐러셀</a:t>
            </a:r>
          </a:p>
        </p:txBody>
      </p:sp>
    </p:spTree>
    <p:extLst>
      <p:ext uri="{BB962C8B-B14F-4D97-AF65-F5344CB8AC3E}">
        <p14:creationId xmlns:p14="http://schemas.microsoft.com/office/powerpoint/2010/main" val="11582996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6E99318-D4B8-48BB-AFE3-AEBEAA2419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64" y="4061334"/>
            <a:ext cx="4273222" cy="231466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5AA012F-86C3-45B7-8ACD-976EEF9555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64" y="847836"/>
            <a:ext cx="4273222" cy="231466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D8CA7E5-4B33-4A9B-B344-3689B635E2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02" y="2036168"/>
            <a:ext cx="4273222" cy="231466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회원가입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회원가입 약관 및 연령 선택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64C608-DFEE-4E09-9A1C-639D80CDE87A}"/>
              </a:ext>
            </a:extLst>
          </p:cNvPr>
          <p:cNvSpPr/>
          <p:nvPr/>
        </p:nvSpPr>
        <p:spPr>
          <a:xfrm>
            <a:off x="2895584" y="4195256"/>
            <a:ext cx="228615" cy="110044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8F41172-B766-4E6A-B17C-5B9CAE0E8B13}"/>
              </a:ext>
            </a:extLst>
          </p:cNvPr>
          <p:cNvCxnSpPr>
            <a:cxnSpLocks/>
          </p:cNvCxnSpPr>
          <p:nvPr/>
        </p:nvCxnSpPr>
        <p:spPr>
          <a:xfrm>
            <a:off x="5471886" y="2505442"/>
            <a:ext cx="130628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2C52B9E-9002-4D57-9840-D5B0D038D7C9}"/>
              </a:ext>
            </a:extLst>
          </p:cNvPr>
          <p:cNvSpPr txBox="1"/>
          <p:nvPr/>
        </p:nvSpPr>
        <p:spPr>
          <a:xfrm>
            <a:off x="1914672" y="5845168"/>
            <a:ext cx="5048552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약관에 동의하지 않고 가입하기 버튼을 클릭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alert(); </a:t>
            </a:r>
            <a:r>
              <a:rPr lang="ko-KR" altLang="en-US" b="1" dirty="0">
                <a:solidFill>
                  <a:srgbClr val="4C74CC"/>
                </a:solidFill>
              </a:rPr>
              <a:t>호출 후 가입 제한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542C352A-085F-4200-8FF4-2DE4B5F9EB4B}"/>
              </a:ext>
            </a:extLst>
          </p:cNvPr>
          <p:cNvCxnSpPr>
            <a:cxnSpLocks/>
          </p:cNvCxnSpPr>
          <p:nvPr/>
        </p:nvCxnSpPr>
        <p:spPr>
          <a:xfrm>
            <a:off x="3014653" y="4318124"/>
            <a:ext cx="3763518" cy="1406951"/>
          </a:xfrm>
          <a:prstGeom prst="bentConnector3">
            <a:avLst>
              <a:gd name="adj1" fmla="val -135"/>
            </a:avLst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52D445D-227E-42B1-96EC-93D6A7B135B8}"/>
              </a:ext>
            </a:extLst>
          </p:cNvPr>
          <p:cNvSpPr txBox="1"/>
          <p:nvPr/>
        </p:nvSpPr>
        <p:spPr>
          <a:xfrm>
            <a:off x="5306677" y="2617602"/>
            <a:ext cx="1791547" cy="1200329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약관에 동의 후 가입하기 버튼 클릭 시 페이지 이동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DD8EA8-BE7C-4FA3-862B-E775218634DA}"/>
              </a:ext>
            </a:extLst>
          </p:cNvPr>
          <p:cNvSpPr txBox="1"/>
          <p:nvPr/>
        </p:nvSpPr>
        <p:spPr>
          <a:xfrm>
            <a:off x="7848399" y="3259054"/>
            <a:ext cx="304325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4C74CC"/>
                </a:solidFill>
              </a:rPr>
              <a:t>회원가입 연령 선택 페이지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91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057722"/>
              </p:ext>
            </p:extLst>
          </p:nvPr>
        </p:nvGraphicFramePr>
        <p:xfrm>
          <a:off x="1006679" y="2087772"/>
          <a:ext cx="10234569" cy="41083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58690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t_reserve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예매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rno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rid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비밀번호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rtitle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rgenre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이메일 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5869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reservationDate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예매일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TIMESTAMP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>
                          <a:solidFill>
                            <a:srgbClr val="4C74CC"/>
                          </a:solidFill>
                        </a:rPr>
                        <a:t>CURRENT_TIMESTAMP</a:t>
                      </a:r>
                      <a:endParaRPr lang="ko-KR" altLang="en-US" sz="12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41644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CBBC6C60-4BC7-4F64-9EDA-D1BF2A322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0655" y="1944265"/>
            <a:ext cx="8421446" cy="456273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회원가입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회원가입 폼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8F41172-B766-4E6A-B17C-5B9CAE0E8B13}"/>
              </a:ext>
            </a:extLst>
          </p:cNvPr>
          <p:cNvCxnSpPr>
            <a:cxnSpLocks/>
          </p:cNvCxnSpPr>
          <p:nvPr/>
        </p:nvCxnSpPr>
        <p:spPr>
          <a:xfrm flipH="1">
            <a:off x="4792580" y="4567232"/>
            <a:ext cx="2086859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2C52B9E-9002-4D57-9840-D5B0D038D7C9}"/>
              </a:ext>
            </a:extLst>
          </p:cNvPr>
          <p:cNvSpPr txBox="1"/>
          <p:nvPr/>
        </p:nvSpPr>
        <p:spPr>
          <a:xfrm>
            <a:off x="699367" y="3870842"/>
            <a:ext cx="4094242" cy="160043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4C74CC"/>
                </a:solidFill>
              </a:rPr>
              <a:t>연령 선택 페이지에서 </a:t>
            </a:r>
            <a:r>
              <a:rPr lang="en-US" altLang="ko-KR" sz="1400" b="1" dirty="0">
                <a:solidFill>
                  <a:srgbClr val="FF0000"/>
                </a:solidFill>
              </a:rPr>
              <a:t>14</a:t>
            </a:r>
            <a:r>
              <a:rPr lang="ko-KR" altLang="en-US" sz="1400" b="1" dirty="0">
                <a:solidFill>
                  <a:srgbClr val="FF0000"/>
                </a:solidFill>
              </a:rPr>
              <a:t>세 이상 사용자</a:t>
            </a:r>
            <a:r>
              <a:rPr lang="ko-KR" altLang="en-US" sz="1400" b="1" dirty="0">
                <a:solidFill>
                  <a:srgbClr val="4C74CC"/>
                </a:solidFill>
              </a:rPr>
              <a:t>를 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선택한 사용자가 </a:t>
            </a:r>
            <a:r>
              <a:rPr lang="en-US" altLang="ko-KR" sz="1400" b="1" dirty="0">
                <a:solidFill>
                  <a:srgbClr val="4C74CC"/>
                </a:solidFill>
              </a:rPr>
              <a:t>14</a:t>
            </a:r>
            <a:r>
              <a:rPr lang="ko-KR" altLang="en-US" sz="1400" b="1" dirty="0">
                <a:solidFill>
                  <a:srgbClr val="4C74CC"/>
                </a:solidFill>
              </a:rPr>
              <a:t>세 미만 생년월일을 입력 시 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유효성 검사로 </a:t>
            </a:r>
            <a:r>
              <a:rPr lang="en-US" altLang="ko-KR" sz="1400" b="1" dirty="0">
                <a:solidFill>
                  <a:srgbClr val="4C74CC"/>
                </a:solidFill>
              </a:rPr>
              <a:t>alert(); </a:t>
            </a:r>
            <a:r>
              <a:rPr lang="ko-KR" altLang="en-US" sz="1400" b="1" dirty="0">
                <a:solidFill>
                  <a:srgbClr val="4C74CC"/>
                </a:solidFill>
              </a:rPr>
              <a:t>호출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연령 선택 페이지에서 </a:t>
            </a:r>
            <a:r>
              <a:rPr lang="en-US" altLang="ko-KR" sz="1400" b="1" dirty="0">
                <a:solidFill>
                  <a:srgbClr val="FF0000"/>
                </a:solidFill>
              </a:rPr>
              <a:t>14</a:t>
            </a:r>
            <a:r>
              <a:rPr lang="ko-KR" altLang="en-US" sz="1400" b="1" dirty="0">
                <a:solidFill>
                  <a:srgbClr val="FF0000"/>
                </a:solidFill>
              </a:rPr>
              <a:t>세 미만 사용자</a:t>
            </a:r>
            <a:r>
              <a:rPr lang="ko-KR" altLang="en-US" sz="1400" b="1" dirty="0">
                <a:solidFill>
                  <a:srgbClr val="4C74CC"/>
                </a:solidFill>
              </a:rPr>
              <a:t>를 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선택한 사용자가 </a:t>
            </a:r>
            <a:r>
              <a:rPr lang="en-US" altLang="ko-KR" sz="1400" b="1" dirty="0">
                <a:solidFill>
                  <a:srgbClr val="4C74CC"/>
                </a:solidFill>
              </a:rPr>
              <a:t>14</a:t>
            </a:r>
            <a:r>
              <a:rPr lang="ko-KR" altLang="en-US" sz="1400" b="1" dirty="0">
                <a:solidFill>
                  <a:srgbClr val="4C74CC"/>
                </a:solidFill>
              </a:rPr>
              <a:t>세 이상 생년월일을 입력 시 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유효성 검사로 </a:t>
            </a:r>
            <a:r>
              <a:rPr lang="en-US" altLang="ko-KR" sz="1400" b="1" dirty="0">
                <a:solidFill>
                  <a:srgbClr val="4C74CC"/>
                </a:solidFill>
              </a:rPr>
              <a:t>alert(); </a:t>
            </a:r>
            <a:r>
              <a:rPr lang="ko-KR" altLang="en-US" sz="1400" b="1" dirty="0">
                <a:solidFill>
                  <a:srgbClr val="4C74CC"/>
                </a:solidFill>
              </a:rPr>
              <a:t>호출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860F19-7623-400C-A698-9073A61C366B}"/>
              </a:ext>
            </a:extLst>
          </p:cNvPr>
          <p:cNvSpPr/>
          <p:nvPr/>
        </p:nvSpPr>
        <p:spPr>
          <a:xfrm>
            <a:off x="6873240" y="4461715"/>
            <a:ext cx="1371614" cy="209346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C0910B-51A2-4E2E-8F33-E20CE0748948}"/>
              </a:ext>
            </a:extLst>
          </p:cNvPr>
          <p:cNvSpPr txBox="1"/>
          <p:nvPr/>
        </p:nvSpPr>
        <p:spPr>
          <a:xfrm>
            <a:off x="8590327" y="3131144"/>
            <a:ext cx="2407640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특수문자를 포함한 </a:t>
            </a:r>
            <a:r>
              <a:rPr lang="en-US" altLang="ko-KR" sz="1000" b="1" dirty="0">
                <a:solidFill>
                  <a:srgbClr val="4C74CC"/>
                </a:solidFill>
              </a:rPr>
              <a:t>8</a:t>
            </a:r>
            <a:r>
              <a:rPr lang="ko-KR" altLang="en-US" sz="1000" b="1" dirty="0">
                <a:solidFill>
                  <a:srgbClr val="4C74CC"/>
                </a:solidFill>
              </a:rPr>
              <a:t>자 이상이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아닐 경우 유효성 검사로 </a:t>
            </a:r>
            <a:r>
              <a:rPr lang="en-US" altLang="ko-KR" sz="1000" b="1" dirty="0">
                <a:solidFill>
                  <a:srgbClr val="4C74CC"/>
                </a:solidFill>
              </a:rPr>
              <a:t>alert(); </a:t>
            </a:r>
            <a:r>
              <a:rPr lang="ko-KR" altLang="en-US" sz="1000" b="1" dirty="0">
                <a:solidFill>
                  <a:srgbClr val="4C74CC"/>
                </a:solidFill>
              </a:rPr>
              <a:t>호출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57A966-964D-41F2-80CE-F16BD136EA36}"/>
              </a:ext>
            </a:extLst>
          </p:cNvPr>
          <p:cNvSpPr txBox="1"/>
          <p:nvPr/>
        </p:nvSpPr>
        <p:spPr>
          <a:xfrm>
            <a:off x="8589692" y="3940345"/>
            <a:ext cx="1777625" cy="55399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위의 비밀번호와 같지 않을 경우 유효성 검사로 </a:t>
            </a:r>
            <a:r>
              <a:rPr lang="en-US" altLang="ko-KR" sz="1000" b="1" dirty="0">
                <a:solidFill>
                  <a:srgbClr val="4C74CC"/>
                </a:solidFill>
              </a:rPr>
              <a:t>alert(); </a:t>
            </a:r>
            <a:r>
              <a:rPr lang="ko-KR" altLang="en-US" sz="1000" b="1" dirty="0">
                <a:solidFill>
                  <a:srgbClr val="4C74CC"/>
                </a:solidFill>
              </a:rPr>
              <a:t>호출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D917DA-8481-4560-ADF6-901EA6022645}"/>
              </a:ext>
            </a:extLst>
          </p:cNvPr>
          <p:cNvSpPr txBox="1"/>
          <p:nvPr/>
        </p:nvSpPr>
        <p:spPr>
          <a:xfrm>
            <a:off x="8616838" y="4824480"/>
            <a:ext cx="1735176" cy="55399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rgbClr val="4C74CC"/>
                </a:solidFill>
              </a:rPr>
              <a:t>010-0000-0000</a:t>
            </a:r>
            <a:r>
              <a:rPr lang="ko-KR" altLang="en-US" sz="1000" b="1" dirty="0">
                <a:solidFill>
                  <a:srgbClr val="4C74CC"/>
                </a:solidFill>
              </a:rPr>
              <a:t>의 형태로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입력하지 않을 경우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유효성 검사로 </a:t>
            </a:r>
            <a:r>
              <a:rPr lang="en-US" altLang="ko-KR" sz="1000" b="1" dirty="0">
                <a:solidFill>
                  <a:srgbClr val="4C74CC"/>
                </a:solidFill>
              </a:rPr>
              <a:t>alert(); </a:t>
            </a:r>
            <a:r>
              <a:rPr lang="ko-KR" altLang="en-US" sz="1000" b="1" dirty="0">
                <a:solidFill>
                  <a:srgbClr val="4C74CC"/>
                </a:solidFill>
              </a:rPr>
              <a:t>호출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01F4F6-3EEC-4295-93A8-1B10EDB7D0DC}"/>
              </a:ext>
            </a:extLst>
          </p:cNvPr>
          <p:cNvSpPr/>
          <p:nvPr/>
        </p:nvSpPr>
        <p:spPr>
          <a:xfrm>
            <a:off x="6819090" y="4908911"/>
            <a:ext cx="1511178" cy="20934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9A9C313-753C-4DDD-B7B1-1760F964606A}"/>
              </a:ext>
            </a:extLst>
          </p:cNvPr>
          <p:cNvCxnSpPr>
            <a:cxnSpLocks/>
          </p:cNvCxnSpPr>
          <p:nvPr/>
        </p:nvCxnSpPr>
        <p:spPr>
          <a:xfrm>
            <a:off x="8330268" y="5020237"/>
            <a:ext cx="302004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6D9D046-F3E3-4D99-B199-779F1CAB62CD}"/>
              </a:ext>
            </a:extLst>
          </p:cNvPr>
          <p:cNvSpPr/>
          <p:nvPr/>
        </p:nvSpPr>
        <p:spPr>
          <a:xfrm>
            <a:off x="6801677" y="4001809"/>
            <a:ext cx="1511178" cy="20934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71AF14A-F678-48E8-855B-C268A7724942}"/>
              </a:ext>
            </a:extLst>
          </p:cNvPr>
          <p:cNvCxnSpPr>
            <a:cxnSpLocks/>
          </p:cNvCxnSpPr>
          <p:nvPr/>
        </p:nvCxnSpPr>
        <p:spPr>
          <a:xfrm>
            <a:off x="8312855" y="4104746"/>
            <a:ext cx="302004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9C84344-0460-499D-9974-8D55A3A68C0D}"/>
              </a:ext>
            </a:extLst>
          </p:cNvPr>
          <p:cNvSpPr/>
          <p:nvPr/>
        </p:nvSpPr>
        <p:spPr>
          <a:xfrm>
            <a:off x="6873239" y="3751248"/>
            <a:ext cx="1439615" cy="209345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7A1ED9EF-21BD-4D94-A2A8-05057DF61D6C}"/>
              </a:ext>
            </a:extLst>
          </p:cNvPr>
          <p:cNvCxnSpPr/>
          <p:nvPr/>
        </p:nvCxnSpPr>
        <p:spPr>
          <a:xfrm flipV="1">
            <a:off x="8170877" y="3322040"/>
            <a:ext cx="443982" cy="429208"/>
          </a:xfrm>
          <a:prstGeom prst="bentConnector3">
            <a:avLst>
              <a:gd name="adj1" fmla="val -479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48810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764E10E6-12C8-4C39-9F79-04830D16C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09" y="5477113"/>
            <a:ext cx="4845346" cy="891098"/>
          </a:xfrm>
          <a:prstGeom prst="rect">
            <a:avLst/>
          </a:prstGeom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회원가입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(14</a:t>
            </a:r>
            <a:r>
              <a:rPr lang="ko-KR" altLang="en-US" sz="2400" b="1" dirty="0">
                <a:solidFill>
                  <a:srgbClr val="4C74CC"/>
                </a:solidFill>
              </a:rPr>
              <a:t>세 이상 사용자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D2C41AD-B0C7-425A-8B8E-9F4532C284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04" y="1973450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C7A7A59E-6080-444C-8F62-A5FAEC047A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261" y="1560902"/>
            <a:ext cx="1591479" cy="231304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D14323D-5ECD-4932-BE88-ABEA7B87BF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1729" y="1973449"/>
            <a:ext cx="2918064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2B2AC72-BEF9-4950-AC49-47B34636A2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04" y="4159856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5A82C1C4-9401-46E3-899E-424198F8B42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228" y="4159855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40DE534-DF42-4481-9D46-64B8E0B9477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852" y="4159854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73B6D45-2943-4E35-8B40-A4B5C78F66F6}"/>
              </a:ext>
            </a:extLst>
          </p:cNvPr>
          <p:cNvCxnSpPr>
            <a:cxnSpLocks/>
          </p:cNvCxnSpPr>
          <p:nvPr/>
        </p:nvCxnSpPr>
        <p:spPr>
          <a:xfrm>
            <a:off x="3875556" y="2691422"/>
            <a:ext cx="130628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F12518E-31C3-4728-9AC6-3C4DB9695C2A}"/>
              </a:ext>
            </a:extLst>
          </p:cNvPr>
          <p:cNvSpPr txBox="1"/>
          <p:nvPr/>
        </p:nvSpPr>
        <p:spPr>
          <a:xfrm>
            <a:off x="3803335" y="2772586"/>
            <a:ext cx="1791547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휴대폰 인증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72BA3B68-D45C-4300-A675-D046E2AE6089}"/>
              </a:ext>
            </a:extLst>
          </p:cNvPr>
          <p:cNvCxnSpPr>
            <a:cxnSpLocks/>
          </p:cNvCxnSpPr>
          <p:nvPr/>
        </p:nvCxnSpPr>
        <p:spPr>
          <a:xfrm>
            <a:off x="6996749" y="2691422"/>
            <a:ext cx="130628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B7359E9-6544-4FFF-A809-83D5635BB3B9}"/>
              </a:ext>
            </a:extLst>
          </p:cNvPr>
          <p:cNvSpPr txBox="1"/>
          <p:nvPr/>
        </p:nvSpPr>
        <p:spPr>
          <a:xfrm>
            <a:off x="7768313" y="3605730"/>
            <a:ext cx="445468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인증이 완료되면 회원가입 폼으로 이동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C706FA-5646-4238-A0C2-C6E224F19B8C}"/>
              </a:ext>
            </a:extLst>
          </p:cNvPr>
          <p:cNvSpPr txBox="1"/>
          <p:nvPr/>
        </p:nvSpPr>
        <p:spPr>
          <a:xfrm>
            <a:off x="817002" y="5796507"/>
            <a:ext cx="4454684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14</a:t>
            </a:r>
            <a:r>
              <a:rPr lang="ko-KR" altLang="en-US" b="1" dirty="0">
                <a:solidFill>
                  <a:srgbClr val="4C74CC"/>
                </a:solidFill>
              </a:rPr>
              <a:t>세 미만 사용자일 경우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다음과 같이 </a:t>
            </a:r>
            <a:r>
              <a:rPr lang="en-US" altLang="ko-KR" b="1" dirty="0">
                <a:solidFill>
                  <a:srgbClr val="4C74CC"/>
                </a:solidFill>
              </a:rPr>
              <a:t>alert();</a:t>
            </a:r>
            <a:r>
              <a:rPr lang="ko-KR" altLang="en-US" b="1" dirty="0">
                <a:solidFill>
                  <a:srgbClr val="4C74CC"/>
                </a:solidFill>
              </a:rPr>
              <a:t> 출력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3FDAE5FC-D226-4D5D-AFC0-46B77712B507}"/>
              </a:ext>
            </a:extLst>
          </p:cNvPr>
          <p:cNvCxnSpPr>
            <a:cxnSpLocks/>
          </p:cNvCxnSpPr>
          <p:nvPr/>
        </p:nvCxnSpPr>
        <p:spPr>
          <a:xfrm>
            <a:off x="7748562" y="4702358"/>
            <a:ext cx="683167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9A16A34-DA5D-4E61-B95B-9E81DECEEF92}"/>
              </a:ext>
            </a:extLst>
          </p:cNvPr>
          <p:cNvSpPr txBox="1"/>
          <p:nvPr/>
        </p:nvSpPr>
        <p:spPr>
          <a:xfrm>
            <a:off x="7581183" y="6297231"/>
            <a:ext cx="4454684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4C74CC"/>
                </a:solidFill>
              </a:rPr>
              <a:t>회원가입 폼에서 올바른 정보를 입력 후 가입하면 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사용자 이름</a:t>
            </a:r>
            <a:r>
              <a:rPr lang="en-US" altLang="ko-KR" sz="1400" b="1" dirty="0">
                <a:solidFill>
                  <a:srgbClr val="4C74CC"/>
                </a:solidFill>
              </a:rPr>
              <a:t>(</a:t>
            </a:r>
            <a:r>
              <a:rPr lang="ko-KR" altLang="en-US" sz="1400" b="1" dirty="0">
                <a:solidFill>
                  <a:srgbClr val="4C74CC"/>
                </a:solidFill>
              </a:rPr>
              <a:t>김이겸</a:t>
            </a:r>
            <a:r>
              <a:rPr lang="en-US" altLang="ko-KR" sz="1400" b="1" dirty="0">
                <a:solidFill>
                  <a:srgbClr val="4C74CC"/>
                </a:solidFill>
              </a:rPr>
              <a:t>) </a:t>
            </a:r>
            <a:r>
              <a:rPr lang="ko-KR" altLang="en-US" sz="1400" b="1" dirty="0">
                <a:solidFill>
                  <a:srgbClr val="4C74CC"/>
                </a:solidFill>
              </a:rPr>
              <a:t>회원가입 완료 및 </a:t>
            </a:r>
            <a:r>
              <a:rPr lang="en-US" altLang="ko-KR" sz="1400" b="1" dirty="0">
                <a:solidFill>
                  <a:srgbClr val="4C74CC"/>
                </a:solidFill>
              </a:rPr>
              <a:t>DB </a:t>
            </a:r>
            <a:r>
              <a:rPr lang="ko-KR" altLang="en-US" sz="1400" b="1" dirty="0">
                <a:solidFill>
                  <a:srgbClr val="4C74CC"/>
                </a:solidFill>
              </a:rPr>
              <a:t>저장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03C4E53-E546-4BDC-AF5A-DBDD2C98A5FC}"/>
              </a:ext>
            </a:extLst>
          </p:cNvPr>
          <p:cNvSpPr/>
          <p:nvPr/>
        </p:nvSpPr>
        <p:spPr>
          <a:xfrm>
            <a:off x="7402174" y="6096536"/>
            <a:ext cx="4630815" cy="152697"/>
          </a:xfrm>
          <a:prstGeom prst="rect">
            <a:avLst/>
          </a:prstGeom>
          <a:noFill/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0263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>
            <a:extLst>
              <a:ext uri="{FF2B5EF4-FFF2-40B4-BE49-F238E27FC236}">
                <a16:creationId xmlns:a16="http://schemas.microsoft.com/office/drawing/2014/main" id="{773689E5-7CC6-45DD-AF6F-E3640DF80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167" y="5668582"/>
            <a:ext cx="5510331" cy="975855"/>
          </a:xfrm>
          <a:prstGeom prst="rect">
            <a:avLst/>
          </a:prstGeom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회원가입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(14</a:t>
            </a:r>
            <a:r>
              <a:rPr lang="ko-KR" altLang="en-US" sz="2400" b="1" dirty="0">
                <a:solidFill>
                  <a:srgbClr val="4C74CC"/>
                </a:solidFill>
              </a:rPr>
              <a:t>세 미만 사용자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DF63B9-5814-4D60-8C76-614D73E181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93" y="1884248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96D7780-1932-4B0A-A9EC-CB0376F1AD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692" y="1587732"/>
            <a:ext cx="1575750" cy="229018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AC68E0B-CB18-4028-990E-CD690B0763F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924" y="2331366"/>
            <a:ext cx="5740818" cy="802912"/>
          </a:xfrm>
          <a:prstGeom prst="rect">
            <a:avLst/>
          </a:prstGeom>
          <a:ln w="38100">
            <a:noFill/>
          </a:ln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ECFE02E-09E6-4D3E-8331-52F9E3E33482}"/>
              </a:ext>
            </a:extLst>
          </p:cNvPr>
          <p:cNvSpPr/>
          <p:nvPr/>
        </p:nvSpPr>
        <p:spPr>
          <a:xfrm>
            <a:off x="6290279" y="2925912"/>
            <a:ext cx="815371" cy="1474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857F208-DB37-4FF6-86E9-C5F8CAB0423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93" y="4159881"/>
            <a:ext cx="4273222" cy="231466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9F6BDEB-7649-49DD-9432-FF27A229921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787" y="3826700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793C1C79-9D2C-496A-80B5-85FCE0BF652E}"/>
              </a:ext>
            </a:extLst>
          </p:cNvPr>
          <p:cNvCxnSpPr>
            <a:cxnSpLocks/>
          </p:cNvCxnSpPr>
          <p:nvPr/>
        </p:nvCxnSpPr>
        <p:spPr>
          <a:xfrm>
            <a:off x="5233307" y="4710722"/>
            <a:ext cx="1681843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B908CFC-DED0-41DC-9AD8-4031D50C1DAC}"/>
              </a:ext>
            </a:extLst>
          </p:cNvPr>
          <p:cNvSpPr txBox="1"/>
          <p:nvPr/>
        </p:nvSpPr>
        <p:spPr>
          <a:xfrm>
            <a:off x="5121304" y="4786636"/>
            <a:ext cx="198434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회원가입 완료 후 </a:t>
            </a:r>
            <a:r>
              <a:rPr lang="en-US" altLang="ko-KR" b="1" dirty="0">
                <a:solidFill>
                  <a:srgbClr val="4C74CC"/>
                </a:solidFill>
              </a:rPr>
              <a:t>DB </a:t>
            </a:r>
            <a:r>
              <a:rPr lang="ko-KR" altLang="en-US" b="1" dirty="0">
                <a:solidFill>
                  <a:srgbClr val="4C74CC"/>
                </a:solidFill>
              </a:rPr>
              <a:t>저장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74AC7D1-078C-48EE-95CE-1CA69E146B59}"/>
              </a:ext>
            </a:extLst>
          </p:cNvPr>
          <p:cNvSpPr txBox="1"/>
          <p:nvPr/>
        </p:nvSpPr>
        <p:spPr>
          <a:xfrm>
            <a:off x="476866" y="3490833"/>
            <a:ext cx="353158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14</a:t>
            </a:r>
            <a:r>
              <a:rPr lang="ko-KR" altLang="en-US" b="1" dirty="0">
                <a:solidFill>
                  <a:srgbClr val="4C74CC"/>
                </a:solidFill>
              </a:rPr>
              <a:t>세 미만 사용자는 회원가입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보호자의 동의가 필요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A439A86-A5F1-44FF-8843-7F9D1DE1A629}"/>
              </a:ext>
            </a:extLst>
          </p:cNvPr>
          <p:cNvSpPr txBox="1"/>
          <p:nvPr/>
        </p:nvSpPr>
        <p:spPr>
          <a:xfrm>
            <a:off x="6335438" y="3141668"/>
            <a:ext cx="5814617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인증번호 발급 시 문자 메시지와 함께 콘솔창에도 출력</a:t>
            </a:r>
          </a:p>
        </p:txBody>
      </p:sp>
    </p:spTree>
    <p:extLst>
      <p:ext uri="{BB962C8B-B14F-4D97-AF65-F5344CB8AC3E}">
        <p14:creationId xmlns:p14="http://schemas.microsoft.com/office/powerpoint/2010/main" val="1112531325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 사용자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3B9C266-B02A-4B10-9EF8-763D8D45CA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07" y="2413549"/>
            <a:ext cx="4503271" cy="243927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9784222-3B2A-4CC2-A516-E711EFF45C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624" y="2413549"/>
            <a:ext cx="4503268" cy="243927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2714BD3-E8C2-4C21-A754-B9C03CAB9701}"/>
              </a:ext>
            </a:extLst>
          </p:cNvPr>
          <p:cNvCxnSpPr>
            <a:cxnSpLocks/>
          </p:cNvCxnSpPr>
          <p:nvPr/>
        </p:nvCxnSpPr>
        <p:spPr>
          <a:xfrm>
            <a:off x="5510056" y="3679678"/>
            <a:ext cx="114485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8CA217-AB76-4068-A031-8E62F9A8C625}"/>
              </a:ext>
            </a:extLst>
          </p:cNvPr>
          <p:cNvSpPr txBox="1"/>
          <p:nvPr/>
        </p:nvSpPr>
        <p:spPr>
          <a:xfrm>
            <a:off x="7161408" y="4947661"/>
            <a:ext cx="4031684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올바르지 않은 회원정보를 입력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alert(); </a:t>
            </a:r>
            <a:r>
              <a:rPr lang="ko-KR" altLang="en-US" b="1" dirty="0">
                <a:solidFill>
                  <a:srgbClr val="4C74CC"/>
                </a:solidFill>
              </a:rPr>
              <a:t>호출 후 페이지가 리셋</a:t>
            </a:r>
          </a:p>
        </p:txBody>
      </p:sp>
    </p:spTree>
    <p:extLst>
      <p:ext uri="{BB962C8B-B14F-4D97-AF65-F5344CB8AC3E}">
        <p14:creationId xmlns:p14="http://schemas.microsoft.com/office/powerpoint/2010/main" val="364291687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카카오 사용자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2714BD3-E8C2-4C21-A754-B9C03CAB9701}"/>
              </a:ext>
            </a:extLst>
          </p:cNvPr>
          <p:cNvCxnSpPr>
            <a:cxnSpLocks/>
          </p:cNvCxnSpPr>
          <p:nvPr/>
        </p:nvCxnSpPr>
        <p:spPr>
          <a:xfrm>
            <a:off x="5617961" y="2887911"/>
            <a:ext cx="1811861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8CA217-AB76-4068-A031-8E62F9A8C625}"/>
              </a:ext>
            </a:extLst>
          </p:cNvPr>
          <p:cNvSpPr txBox="1"/>
          <p:nvPr/>
        </p:nvSpPr>
        <p:spPr>
          <a:xfrm>
            <a:off x="854826" y="4486849"/>
            <a:ext cx="4031684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카카오 사용자는 최초 로그인 시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약관 동의 후 비밀번호를 등록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8B4E0BC-7074-4D68-A637-530F7481B3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54" y="2117411"/>
            <a:ext cx="4273222" cy="231466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A13A26-CD07-41EF-82D9-7BA1AF9FC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956788"/>
            <a:ext cx="3277817" cy="43140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2D68DC-0361-4A94-9741-4FD96D6E0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443" y="5341978"/>
            <a:ext cx="7729663" cy="12599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30F30C-0577-41FA-A5AD-48098B57677F}"/>
              </a:ext>
            </a:extLst>
          </p:cNvPr>
          <p:cNvSpPr txBox="1"/>
          <p:nvPr/>
        </p:nvSpPr>
        <p:spPr>
          <a:xfrm>
            <a:off x="139321" y="5887562"/>
            <a:ext cx="4031684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비밀번호를 등록 시 </a:t>
            </a:r>
            <a:r>
              <a:rPr lang="en-US" altLang="ko-KR" b="1" dirty="0">
                <a:solidFill>
                  <a:srgbClr val="4C74CC"/>
                </a:solidFill>
              </a:rPr>
              <a:t>DB</a:t>
            </a:r>
            <a:r>
              <a:rPr lang="ko-KR" altLang="en-US" b="1" dirty="0">
                <a:solidFill>
                  <a:srgbClr val="4C74CC"/>
                </a:solidFill>
              </a:rPr>
              <a:t>에 저장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이때 </a:t>
            </a:r>
            <a:r>
              <a:rPr lang="en-US" altLang="ko-KR" b="1" dirty="0">
                <a:solidFill>
                  <a:srgbClr val="4C74CC"/>
                </a:solidFill>
              </a:rPr>
              <a:t>status </a:t>
            </a:r>
            <a:r>
              <a:rPr lang="ko-KR" altLang="en-US" b="1" dirty="0">
                <a:solidFill>
                  <a:srgbClr val="4C74CC"/>
                </a:solidFill>
              </a:rPr>
              <a:t>필드에 </a:t>
            </a:r>
            <a:r>
              <a:rPr lang="en-US" altLang="ko-KR" b="1" dirty="0">
                <a:solidFill>
                  <a:srgbClr val="4C74CC"/>
                </a:solidFill>
              </a:rPr>
              <a:t>‘kakao’</a:t>
            </a:r>
            <a:r>
              <a:rPr lang="ko-KR" altLang="en-US" b="1" dirty="0">
                <a:solidFill>
                  <a:srgbClr val="4C74CC"/>
                </a:solidFill>
              </a:rPr>
              <a:t>라고 저장</a:t>
            </a:r>
          </a:p>
        </p:txBody>
      </p:sp>
    </p:spTree>
    <p:extLst>
      <p:ext uri="{BB962C8B-B14F-4D97-AF65-F5344CB8AC3E}">
        <p14:creationId xmlns:p14="http://schemas.microsoft.com/office/powerpoint/2010/main" val="210355601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회원번호 찾기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 사용자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2714BD3-E8C2-4C21-A754-B9C03CAB9701}"/>
              </a:ext>
            </a:extLst>
          </p:cNvPr>
          <p:cNvCxnSpPr>
            <a:cxnSpLocks/>
          </p:cNvCxnSpPr>
          <p:nvPr/>
        </p:nvCxnSpPr>
        <p:spPr>
          <a:xfrm>
            <a:off x="5324077" y="3018925"/>
            <a:ext cx="114485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8CA217-AB76-4068-A031-8E62F9A8C625}"/>
              </a:ext>
            </a:extLst>
          </p:cNvPr>
          <p:cNvSpPr txBox="1"/>
          <p:nvPr/>
        </p:nvSpPr>
        <p:spPr>
          <a:xfrm>
            <a:off x="6913436" y="2834259"/>
            <a:ext cx="505125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휴대폰 번호를 형식에 맞게 입력하지 않은 경우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600E060-0CB0-4423-986D-FACACEDECA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1966806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813F98-6CE8-45F6-845A-1D23B4A813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4323809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ED5218E-7D93-4364-9B72-D4454B1F8FB7}"/>
              </a:ext>
            </a:extLst>
          </p:cNvPr>
          <p:cNvCxnSpPr>
            <a:cxnSpLocks/>
          </p:cNvCxnSpPr>
          <p:nvPr/>
        </p:nvCxnSpPr>
        <p:spPr>
          <a:xfrm>
            <a:off x="5324077" y="5375928"/>
            <a:ext cx="114485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CD93C26-3E9C-4B29-BBE6-E30DF2F73E90}"/>
              </a:ext>
            </a:extLst>
          </p:cNvPr>
          <p:cNvSpPr txBox="1"/>
          <p:nvPr/>
        </p:nvSpPr>
        <p:spPr>
          <a:xfrm>
            <a:off x="6913436" y="5191262"/>
            <a:ext cx="505125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실제 가입정보와 다른 정보를 입력한 경우</a:t>
            </a:r>
          </a:p>
        </p:txBody>
      </p:sp>
    </p:spTree>
    <p:extLst>
      <p:ext uri="{BB962C8B-B14F-4D97-AF65-F5344CB8AC3E}">
        <p14:creationId xmlns:p14="http://schemas.microsoft.com/office/powerpoint/2010/main" val="210508735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회원번호 찾기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 사용자 휴대폰 인증 및 찾기 완료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F41FC11-8703-4BB4-9BD9-C7FCB8B954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33" y="2748481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DF1DC29-9218-4B5B-A9BF-7258A2C91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119" y="2024423"/>
            <a:ext cx="2537762" cy="368835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BFFB249-6817-403E-A3BD-0D004A78CF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12221" y="2748481"/>
            <a:ext cx="3884746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F2EC877-BD90-451D-A80D-21A2530C14F5}"/>
              </a:ext>
            </a:extLst>
          </p:cNvPr>
          <p:cNvCxnSpPr>
            <a:cxnSpLocks/>
          </p:cNvCxnSpPr>
          <p:nvPr/>
        </p:nvCxnSpPr>
        <p:spPr>
          <a:xfrm>
            <a:off x="4257270" y="3800956"/>
            <a:ext cx="48521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2C47CDB-4F14-4B52-A16F-CD64B791B7FB}"/>
              </a:ext>
            </a:extLst>
          </p:cNvPr>
          <p:cNvCxnSpPr>
            <a:cxnSpLocks/>
          </p:cNvCxnSpPr>
          <p:nvPr/>
        </p:nvCxnSpPr>
        <p:spPr>
          <a:xfrm>
            <a:off x="7426873" y="3800956"/>
            <a:ext cx="48521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083EDB-E871-4001-9660-7FFA0CF81655}"/>
              </a:ext>
            </a:extLst>
          </p:cNvPr>
          <p:cNvCxnSpPr>
            <a:cxnSpLocks/>
          </p:cNvCxnSpPr>
          <p:nvPr/>
        </p:nvCxnSpPr>
        <p:spPr>
          <a:xfrm>
            <a:off x="513521" y="2028511"/>
            <a:ext cx="0" cy="63107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:a16="http://schemas.microsoft.com/office/drawing/2014/main" id="{60F02523-E9BD-488C-B06A-0B0A00217D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11" y="5483789"/>
            <a:ext cx="6661042" cy="116764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1454B8-6BB8-4B38-8DBF-697A9E105DDB}"/>
              </a:ext>
            </a:extLst>
          </p:cNvPr>
          <p:cNvSpPr/>
          <p:nvPr/>
        </p:nvSpPr>
        <p:spPr>
          <a:xfrm>
            <a:off x="5375880" y="6322906"/>
            <a:ext cx="420913" cy="1474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519429-8F6F-40B1-8200-35C7CD2C04CE}"/>
              </a:ext>
            </a:extLst>
          </p:cNvPr>
          <p:cNvSpPr txBox="1"/>
          <p:nvPr/>
        </p:nvSpPr>
        <p:spPr>
          <a:xfrm>
            <a:off x="2098576" y="6211984"/>
            <a:ext cx="280603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DB</a:t>
            </a:r>
            <a:r>
              <a:rPr lang="ko-KR" altLang="en-US" b="1" dirty="0">
                <a:solidFill>
                  <a:srgbClr val="4C74CC"/>
                </a:solidFill>
              </a:rPr>
              <a:t>에서 회원번호를 확인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1FD3300-AC49-435B-A649-C1E80BEF6F3E}"/>
              </a:ext>
            </a:extLst>
          </p:cNvPr>
          <p:cNvCxnSpPr>
            <a:cxnSpLocks/>
          </p:cNvCxnSpPr>
          <p:nvPr/>
        </p:nvCxnSpPr>
        <p:spPr>
          <a:xfrm>
            <a:off x="4800395" y="6381278"/>
            <a:ext cx="48521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11E9FD4-46BD-45B1-B6DD-8D4B9A9DB8FC}"/>
              </a:ext>
            </a:extLst>
          </p:cNvPr>
          <p:cNvSpPr txBox="1"/>
          <p:nvPr/>
        </p:nvSpPr>
        <p:spPr>
          <a:xfrm>
            <a:off x="7958577" y="4883715"/>
            <a:ext cx="4085022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사용자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ko-KR" altLang="en-US" b="1" dirty="0">
                <a:solidFill>
                  <a:srgbClr val="4C74CC"/>
                </a:solidFill>
              </a:rPr>
              <a:t>김이겸</a:t>
            </a:r>
            <a:r>
              <a:rPr lang="en-US" altLang="ko-KR" b="1" dirty="0">
                <a:solidFill>
                  <a:srgbClr val="4C74CC"/>
                </a:solidFill>
              </a:rPr>
              <a:t>)</a:t>
            </a:r>
            <a:r>
              <a:rPr lang="ko-KR" altLang="en-US" b="1" dirty="0">
                <a:solidFill>
                  <a:srgbClr val="4C74CC"/>
                </a:solidFill>
              </a:rPr>
              <a:t>의 회원번호 찾기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76F1F9-16CE-4E2C-A590-92BFFD9FE9A6}"/>
              </a:ext>
            </a:extLst>
          </p:cNvPr>
          <p:cNvSpPr txBox="1"/>
          <p:nvPr/>
        </p:nvSpPr>
        <p:spPr>
          <a:xfrm>
            <a:off x="505173" y="1985381"/>
            <a:ext cx="344776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이름과 휴대폰 번호를 올바르게 입력 시 아래의 페이지로 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8BB43B4-425C-4367-9DD7-0F7F6242F0EF}"/>
              </a:ext>
            </a:extLst>
          </p:cNvPr>
          <p:cNvSpPr/>
          <p:nvPr/>
        </p:nvSpPr>
        <p:spPr>
          <a:xfrm>
            <a:off x="10098881" y="3375547"/>
            <a:ext cx="188119" cy="83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21918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335EEA2-1107-4C63-82EC-30AC3CB11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9" y="4749060"/>
            <a:ext cx="4914899" cy="1293064"/>
          </a:xfrm>
          <a:prstGeom prst="rect">
            <a:avLst/>
          </a:prstGeom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비밀번호 찾기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 사용자 휴대폰 인증 및 찾기 완료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1454B8-6BB8-4B38-8DBF-697A9E105DDB}"/>
              </a:ext>
            </a:extLst>
          </p:cNvPr>
          <p:cNvSpPr/>
          <p:nvPr/>
        </p:nvSpPr>
        <p:spPr>
          <a:xfrm>
            <a:off x="919864" y="5694597"/>
            <a:ext cx="325460" cy="1474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519429-8F6F-40B1-8200-35C7CD2C04CE}"/>
              </a:ext>
            </a:extLst>
          </p:cNvPr>
          <p:cNvSpPr txBox="1"/>
          <p:nvPr/>
        </p:nvSpPr>
        <p:spPr>
          <a:xfrm>
            <a:off x="479917" y="6234978"/>
            <a:ext cx="280603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DB</a:t>
            </a:r>
            <a:r>
              <a:rPr lang="ko-KR" altLang="en-US" b="1" dirty="0">
                <a:solidFill>
                  <a:srgbClr val="4C74CC"/>
                </a:solidFill>
              </a:rPr>
              <a:t>에서 비밀번호를 확인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1FD3300-AC49-435B-A649-C1E80BEF6F3E}"/>
              </a:ext>
            </a:extLst>
          </p:cNvPr>
          <p:cNvCxnSpPr>
            <a:cxnSpLocks/>
          </p:cNvCxnSpPr>
          <p:nvPr/>
        </p:nvCxnSpPr>
        <p:spPr>
          <a:xfrm flipV="1">
            <a:off x="1102190" y="5898434"/>
            <a:ext cx="0" cy="342361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E7781A99-6B1F-4B25-85DE-037C570D1A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60" y="2117411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6255B42-3D50-4137-AB39-5947874A0E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520" y="2117845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96A07968-5239-47A5-B929-F57FDAD385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205" y="982125"/>
            <a:ext cx="2097324" cy="304823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A92D396-62B4-4571-8BC7-68A82331E91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82" y="4462711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2B980FB-2BDC-4846-9ABE-3B67E69160DE}"/>
              </a:ext>
            </a:extLst>
          </p:cNvPr>
          <p:cNvCxnSpPr>
            <a:cxnSpLocks/>
          </p:cNvCxnSpPr>
          <p:nvPr/>
        </p:nvCxnSpPr>
        <p:spPr>
          <a:xfrm>
            <a:off x="4270502" y="3073883"/>
            <a:ext cx="66114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A7AADEB-1C36-4F65-A6FE-F16908EE3509}"/>
              </a:ext>
            </a:extLst>
          </p:cNvPr>
          <p:cNvCxnSpPr>
            <a:cxnSpLocks/>
          </p:cNvCxnSpPr>
          <p:nvPr/>
        </p:nvCxnSpPr>
        <p:spPr>
          <a:xfrm>
            <a:off x="8731830" y="3073883"/>
            <a:ext cx="66114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5848CCC-A0A1-49E9-8ECF-3262636E8908}"/>
              </a:ext>
            </a:extLst>
          </p:cNvPr>
          <p:cNvCxnSpPr>
            <a:cxnSpLocks/>
          </p:cNvCxnSpPr>
          <p:nvPr/>
        </p:nvCxnSpPr>
        <p:spPr>
          <a:xfrm>
            <a:off x="10565867" y="4073897"/>
            <a:ext cx="0" cy="342361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8FBD7F9-8C46-4C4A-8A2B-8972700ED9CF}"/>
              </a:ext>
            </a:extLst>
          </p:cNvPr>
          <p:cNvSpPr/>
          <p:nvPr/>
        </p:nvSpPr>
        <p:spPr>
          <a:xfrm>
            <a:off x="9776814" y="5086252"/>
            <a:ext cx="243486" cy="1048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6F5DC7-6B6E-4C27-BE4C-35E3181286BA}"/>
              </a:ext>
            </a:extLst>
          </p:cNvPr>
          <p:cNvSpPr txBox="1"/>
          <p:nvPr/>
        </p:nvSpPr>
        <p:spPr>
          <a:xfrm>
            <a:off x="604007" y="4019865"/>
            <a:ext cx="359729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올바른 이름과 회원번호 입력 후 휴대폰 인증 버튼을 클릭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0951B1-FE6B-4DBE-AC71-0A101C72E50C}"/>
              </a:ext>
            </a:extLst>
          </p:cNvPr>
          <p:cNvSpPr txBox="1"/>
          <p:nvPr/>
        </p:nvSpPr>
        <p:spPr>
          <a:xfrm>
            <a:off x="5031186" y="4022337"/>
            <a:ext cx="359729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휴대폰 인증하기 버튼 클릭 시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휴대폰 인증 페이지 출력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B21F35-2005-430B-8340-E13C0DACA2EC}"/>
              </a:ext>
            </a:extLst>
          </p:cNvPr>
          <p:cNvSpPr txBox="1"/>
          <p:nvPr/>
        </p:nvSpPr>
        <p:spPr>
          <a:xfrm>
            <a:off x="5327695" y="6041891"/>
            <a:ext cx="359729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휴대폰 인증 완료 시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비밀번호 확인이 가능</a:t>
            </a:r>
          </a:p>
        </p:txBody>
      </p:sp>
    </p:spTree>
    <p:extLst>
      <p:ext uri="{BB962C8B-B14F-4D97-AF65-F5344CB8AC3E}">
        <p14:creationId xmlns:p14="http://schemas.microsoft.com/office/powerpoint/2010/main" val="272825245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</a:t>
            </a:r>
            <a:r>
              <a:rPr lang="en-US" altLang="ko-KR" sz="2400" b="1" dirty="0">
                <a:solidFill>
                  <a:srgbClr val="4C74CC"/>
                </a:solidFill>
              </a:rPr>
              <a:t>/</a:t>
            </a:r>
            <a:r>
              <a:rPr lang="ko-KR" altLang="en-US" sz="2400" b="1" dirty="0">
                <a:solidFill>
                  <a:srgbClr val="4C74CC"/>
                </a:solidFill>
              </a:rPr>
              <a:t> 카카오 사용자 기본정보 및 정보수정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93F4C6-DCE3-4216-B8AE-AD9F7F9292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68" y="2037328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6622FE7-C674-4BCA-9639-FC8C9E70BF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20" y="2037328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EB5E26-A460-4C45-AB1F-63B731F21F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20" y="4310053"/>
            <a:ext cx="3531588" cy="193297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1EE6EB9-C51F-4547-9B24-5F401FF1D5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29" y="5285193"/>
            <a:ext cx="6290094" cy="978477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65BF565F-EA9D-4D7C-A6C3-5735C1E8F33D}"/>
              </a:ext>
            </a:extLst>
          </p:cNvPr>
          <p:cNvSpPr/>
          <p:nvPr/>
        </p:nvSpPr>
        <p:spPr>
          <a:xfrm>
            <a:off x="926928" y="5905555"/>
            <a:ext cx="6083431" cy="1587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FAC24C-F4A5-4FD3-A96E-DE457448264B}"/>
              </a:ext>
            </a:extLst>
          </p:cNvPr>
          <p:cNvSpPr txBox="1"/>
          <p:nvPr/>
        </p:nvSpPr>
        <p:spPr>
          <a:xfrm>
            <a:off x="7796666" y="6265884"/>
            <a:ext cx="247328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정보수정 후 기본정보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571A65-AD2E-4BB3-BE5D-E3235FB20B18}"/>
              </a:ext>
            </a:extLst>
          </p:cNvPr>
          <p:cNvSpPr txBox="1"/>
          <p:nvPr/>
        </p:nvSpPr>
        <p:spPr>
          <a:xfrm>
            <a:off x="3046838" y="6259802"/>
            <a:ext cx="184360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정보수정 후 </a:t>
            </a:r>
            <a:r>
              <a:rPr lang="en-US" altLang="ko-KR" b="1" dirty="0">
                <a:solidFill>
                  <a:srgbClr val="4C74CC"/>
                </a:solidFill>
              </a:rPr>
              <a:t>DB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F18E23-34FB-42D4-BCF4-4EEE659EE57C}"/>
              </a:ext>
            </a:extLst>
          </p:cNvPr>
          <p:cNvSpPr txBox="1"/>
          <p:nvPr/>
        </p:nvSpPr>
        <p:spPr>
          <a:xfrm>
            <a:off x="2256947" y="3966360"/>
            <a:ext cx="110063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기본정보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FBB5AAE7-3F16-4039-8E9A-6A117144BF72}"/>
              </a:ext>
            </a:extLst>
          </p:cNvPr>
          <p:cNvCxnSpPr>
            <a:cxnSpLocks/>
          </p:cNvCxnSpPr>
          <p:nvPr/>
        </p:nvCxnSpPr>
        <p:spPr>
          <a:xfrm>
            <a:off x="4842002" y="2852903"/>
            <a:ext cx="2130298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CB5ED6F-9DF7-4FF0-A050-E24C696DE4FD}"/>
              </a:ext>
            </a:extLst>
          </p:cNvPr>
          <p:cNvSpPr txBox="1"/>
          <p:nvPr/>
        </p:nvSpPr>
        <p:spPr>
          <a:xfrm>
            <a:off x="4937252" y="2905472"/>
            <a:ext cx="1974087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수정하고자 하는 정보를 입력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347E127-EA73-48A0-AFE0-ED082B2E380B}"/>
              </a:ext>
            </a:extLst>
          </p:cNvPr>
          <p:cNvCxnSpPr>
            <a:cxnSpLocks/>
          </p:cNvCxnSpPr>
          <p:nvPr/>
        </p:nvCxnSpPr>
        <p:spPr>
          <a:xfrm>
            <a:off x="9135072" y="3363624"/>
            <a:ext cx="0" cy="90119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164075C-DC76-45F5-BDA6-A1D1BCE09B4B}"/>
              </a:ext>
            </a:extLst>
          </p:cNvPr>
          <p:cNvSpPr txBox="1"/>
          <p:nvPr/>
        </p:nvSpPr>
        <p:spPr>
          <a:xfrm>
            <a:off x="7473479" y="3313275"/>
            <a:ext cx="1974087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입력 후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수정 버튼 클릭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3BF822B-4C40-44C0-A886-60D93263DF80}"/>
              </a:ext>
            </a:extLst>
          </p:cNvPr>
          <p:cNvSpPr/>
          <p:nvPr/>
        </p:nvSpPr>
        <p:spPr>
          <a:xfrm>
            <a:off x="9059502" y="3250068"/>
            <a:ext cx="158317" cy="112257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72649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</a:t>
            </a:r>
            <a:r>
              <a:rPr lang="en-US" altLang="ko-KR" sz="2400" b="1" dirty="0">
                <a:solidFill>
                  <a:srgbClr val="4C74CC"/>
                </a:solidFill>
              </a:rPr>
              <a:t>/</a:t>
            </a:r>
            <a:r>
              <a:rPr lang="ko-KR" altLang="en-US" sz="2400" b="1" dirty="0">
                <a:solidFill>
                  <a:srgbClr val="4C74CC"/>
                </a:solidFill>
              </a:rPr>
              <a:t> 카카오 사용자 비밀번호 변경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0C55C9-435E-4C39-A370-A00C96241B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2045023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C68B92F-5D21-4D44-A952-B442FF999F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4480243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415900C-D408-4DBA-97AC-490F2DC69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799" y="4619727"/>
            <a:ext cx="6574536" cy="1257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4203BB9-DB09-40F8-8534-01E3C86A8595}"/>
              </a:ext>
            </a:extLst>
          </p:cNvPr>
          <p:cNvSpPr txBox="1"/>
          <p:nvPr/>
        </p:nvSpPr>
        <p:spPr>
          <a:xfrm>
            <a:off x="4926492" y="2001481"/>
            <a:ext cx="6881247" cy="203132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4C74CC"/>
                </a:solidFill>
              </a:rPr>
              <a:t>현재 비밀번호가 틀린 경우</a:t>
            </a:r>
            <a:r>
              <a:rPr lang="en-US" altLang="ko-KR" sz="1400" b="1" dirty="0">
                <a:solidFill>
                  <a:srgbClr val="4C74CC"/>
                </a:solidFill>
              </a:rPr>
              <a:t>: </a:t>
            </a:r>
          </a:p>
          <a:p>
            <a:r>
              <a:rPr lang="en-US" altLang="ko-KR" sz="1400" b="1" dirty="0">
                <a:solidFill>
                  <a:srgbClr val="4C74CC"/>
                </a:solidFill>
              </a:rPr>
              <a:t>alert(“</a:t>
            </a:r>
            <a:r>
              <a:rPr lang="ko-KR" altLang="en-US" sz="1400" b="1" dirty="0">
                <a:solidFill>
                  <a:srgbClr val="4C74CC"/>
                </a:solidFill>
              </a:rPr>
              <a:t>현재 비밀번호가 일치하지 않습니다</a:t>
            </a:r>
            <a:r>
              <a:rPr lang="en-US" altLang="ko-KR" sz="1400" b="1" dirty="0">
                <a:solidFill>
                  <a:srgbClr val="4C74CC"/>
                </a:solidFill>
              </a:rPr>
              <a:t>.”); </a:t>
            </a:r>
            <a:r>
              <a:rPr lang="ko-KR" altLang="en-US" sz="1400" b="1" dirty="0">
                <a:solidFill>
                  <a:srgbClr val="4C74CC"/>
                </a:solidFill>
              </a:rPr>
              <a:t>호출 후 리셋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새 비밀번호와 비밀번호 확인이 서로 다른 경우</a:t>
            </a:r>
            <a:r>
              <a:rPr lang="en-US" altLang="ko-KR" sz="1400" b="1" dirty="0">
                <a:solidFill>
                  <a:srgbClr val="4C74CC"/>
                </a:solidFill>
              </a:rPr>
              <a:t>: </a:t>
            </a:r>
          </a:p>
          <a:p>
            <a:r>
              <a:rPr lang="en-US" altLang="ko-KR" sz="1400" b="1" dirty="0">
                <a:solidFill>
                  <a:srgbClr val="4C74CC"/>
                </a:solidFill>
              </a:rPr>
              <a:t>alert(“</a:t>
            </a:r>
            <a:r>
              <a:rPr lang="ko-KR" altLang="en-US" sz="1400" b="1" dirty="0">
                <a:solidFill>
                  <a:srgbClr val="4C74CC"/>
                </a:solidFill>
              </a:rPr>
              <a:t>새 비밀번호와 비밀번호 확인이 일치하지 않습니다</a:t>
            </a:r>
            <a:r>
              <a:rPr lang="en-US" altLang="ko-KR" sz="1400" b="1" dirty="0">
                <a:solidFill>
                  <a:srgbClr val="4C74CC"/>
                </a:solidFill>
              </a:rPr>
              <a:t>.”); </a:t>
            </a:r>
            <a:r>
              <a:rPr lang="ko-KR" altLang="en-US" sz="1400" b="1" dirty="0">
                <a:solidFill>
                  <a:srgbClr val="4C74CC"/>
                </a:solidFill>
              </a:rPr>
              <a:t>호출 후 리셋</a:t>
            </a:r>
            <a:endParaRPr lang="en-US" altLang="ko-KR" sz="1400" b="1" dirty="0">
              <a:solidFill>
                <a:srgbClr val="4C74CC"/>
              </a:solidFill>
            </a:endParaRPr>
          </a:p>
          <a:p>
            <a:endParaRPr lang="en-US" altLang="ko-KR" sz="1400" b="1" dirty="0">
              <a:solidFill>
                <a:srgbClr val="4C74CC"/>
              </a:solidFill>
            </a:endParaRPr>
          </a:p>
          <a:p>
            <a:r>
              <a:rPr lang="ko-KR" altLang="en-US" sz="1400" b="1" dirty="0">
                <a:solidFill>
                  <a:srgbClr val="4C74CC"/>
                </a:solidFill>
              </a:rPr>
              <a:t>새 비밀번호가 특수문자 포함 </a:t>
            </a:r>
            <a:r>
              <a:rPr lang="en-US" altLang="ko-KR" sz="1400" b="1" dirty="0">
                <a:solidFill>
                  <a:srgbClr val="4C74CC"/>
                </a:solidFill>
              </a:rPr>
              <a:t>8</a:t>
            </a:r>
            <a:r>
              <a:rPr lang="ko-KR" altLang="en-US" sz="1400" b="1" dirty="0">
                <a:solidFill>
                  <a:srgbClr val="4C74CC"/>
                </a:solidFill>
              </a:rPr>
              <a:t>자 이상이 아닌 경우</a:t>
            </a:r>
            <a:r>
              <a:rPr lang="en-US" altLang="ko-KR" sz="1400" b="1" dirty="0">
                <a:solidFill>
                  <a:srgbClr val="4C74CC"/>
                </a:solidFill>
              </a:rPr>
              <a:t>:</a:t>
            </a:r>
          </a:p>
          <a:p>
            <a:r>
              <a:rPr lang="en-US" altLang="ko-KR" sz="1400" b="1" dirty="0">
                <a:solidFill>
                  <a:srgbClr val="4C74CC"/>
                </a:solidFill>
              </a:rPr>
              <a:t>alert(“</a:t>
            </a:r>
            <a:r>
              <a:rPr lang="ko-KR" altLang="en-US" sz="1400" b="1" dirty="0">
                <a:solidFill>
                  <a:srgbClr val="4C74CC"/>
                </a:solidFill>
              </a:rPr>
              <a:t>비밀번호는 최소 </a:t>
            </a:r>
            <a:r>
              <a:rPr lang="en-US" altLang="ko-KR" sz="1400" b="1" dirty="0">
                <a:solidFill>
                  <a:srgbClr val="4C74CC"/>
                </a:solidFill>
              </a:rPr>
              <a:t>8</a:t>
            </a:r>
            <a:r>
              <a:rPr lang="ko-KR" altLang="en-US" sz="1400" b="1" dirty="0">
                <a:solidFill>
                  <a:srgbClr val="4C74CC"/>
                </a:solidFill>
              </a:rPr>
              <a:t>자 이상이어야 하며</a:t>
            </a:r>
            <a:r>
              <a:rPr lang="en-US" altLang="ko-KR" sz="1400" b="1" dirty="0">
                <a:solidFill>
                  <a:srgbClr val="4C74CC"/>
                </a:solidFill>
              </a:rPr>
              <a:t>, </a:t>
            </a:r>
            <a:r>
              <a:rPr lang="ko-KR" altLang="en-US" sz="1400" b="1" dirty="0">
                <a:solidFill>
                  <a:srgbClr val="4C74CC"/>
                </a:solidFill>
              </a:rPr>
              <a:t>특수문자를 포함해야 합니다</a:t>
            </a:r>
            <a:r>
              <a:rPr lang="en-US" altLang="ko-KR" sz="1400" b="1" dirty="0">
                <a:solidFill>
                  <a:srgbClr val="4C74CC"/>
                </a:solidFill>
              </a:rPr>
              <a:t>.”); </a:t>
            </a:r>
          </a:p>
          <a:p>
            <a:r>
              <a:rPr lang="ko-KR" altLang="en-US" sz="1400" b="1" dirty="0">
                <a:solidFill>
                  <a:srgbClr val="4C74CC"/>
                </a:solidFill>
              </a:rPr>
              <a:t>호출 후 리셋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FBFAFDE-5665-4339-B7E4-5097CDCD1EAD}"/>
              </a:ext>
            </a:extLst>
          </p:cNvPr>
          <p:cNvSpPr txBox="1"/>
          <p:nvPr/>
        </p:nvSpPr>
        <p:spPr>
          <a:xfrm>
            <a:off x="7079604" y="5877027"/>
            <a:ext cx="259492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비밀번호 변경 후 </a:t>
            </a:r>
            <a:r>
              <a:rPr lang="en-US" altLang="ko-KR" b="1" dirty="0">
                <a:solidFill>
                  <a:srgbClr val="4C74CC"/>
                </a:solidFill>
              </a:rPr>
              <a:t>DB</a:t>
            </a:r>
            <a:endParaRPr lang="ko-KR" altLang="en-US" b="1" dirty="0">
              <a:solidFill>
                <a:srgbClr val="4C74CC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CDE5F3F-1F80-4D13-968F-463574404DD4}"/>
              </a:ext>
            </a:extLst>
          </p:cNvPr>
          <p:cNvSpPr/>
          <p:nvPr/>
        </p:nvSpPr>
        <p:spPr>
          <a:xfrm>
            <a:off x="5259535" y="5453001"/>
            <a:ext cx="6246665" cy="195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87BCA15-FCD4-4F46-83A7-838921302082}"/>
              </a:ext>
            </a:extLst>
          </p:cNvPr>
          <p:cNvCxnSpPr>
            <a:cxnSpLocks/>
          </p:cNvCxnSpPr>
          <p:nvPr/>
        </p:nvCxnSpPr>
        <p:spPr>
          <a:xfrm>
            <a:off x="3024558" y="3429000"/>
            <a:ext cx="0" cy="901195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16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99362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화면설명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5183193-0E83-466F-90BE-1C0482FAFF62}"/>
              </a:ext>
            </a:extLst>
          </p:cNvPr>
          <p:cNvSpPr txBox="1">
            <a:spLocks/>
          </p:cNvSpPr>
          <p:nvPr/>
        </p:nvSpPr>
        <p:spPr>
          <a:xfrm>
            <a:off x="3063892" y="273294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E1F8B24-D106-4F4B-8790-AFA1C50C2C7F}"/>
              </a:ext>
            </a:extLst>
          </p:cNvPr>
          <p:cNvSpPr txBox="1">
            <a:spLocks/>
          </p:cNvSpPr>
          <p:nvPr/>
        </p:nvSpPr>
        <p:spPr>
          <a:xfrm>
            <a:off x="3063892" y="451099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56145036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일반</a:t>
            </a:r>
            <a:r>
              <a:rPr lang="en-US" altLang="ko-KR" sz="2400" b="1" dirty="0">
                <a:solidFill>
                  <a:srgbClr val="4C74CC"/>
                </a:solidFill>
              </a:rPr>
              <a:t>/</a:t>
            </a:r>
            <a:r>
              <a:rPr lang="ko-KR" altLang="en-US" sz="2400" b="1" dirty="0">
                <a:solidFill>
                  <a:srgbClr val="4C74CC"/>
                </a:solidFill>
              </a:rPr>
              <a:t> 카카오 사용자 회원탈퇴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725F34-A7B1-4A15-8EEC-92814664D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514" y="1888513"/>
            <a:ext cx="5309845" cy="330200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E770439-EE87-438B-B9AE-DF5EE5D7C1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024" y="932041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5C2E41-D29A-4519-97C9-980AA6A23B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024" y="3176657"/>
            <a:ext cx="3531588" cy="191294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15D7133-85CF-4DE9-BFE1-933A54F8A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5829196"/>
            <a:ext cx="7617041" cy="91497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65FA12-EA60-47F4-9EE5-EA2489162E6A}"/>
              </a:ext>
            </a:extLst>
          </p:cNvPr>
          <p:cNvSpPr/>
          <p:nvPr/>
        </p:nvSpPr>
        <p:spPr>
          <a:xfrm>
            <a:off x="2586514" y="5964330"/>
            <a:ext cx="404336" cy="766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81010-432B-44E9-A335-D54C7888D3F8}"/>
              </a:ext>
            </a:extLst>
          </p:cNvPr>
          <p:cNvSpPr txBox="1"/>
          <p:nvPr/>
        </p:nvSpPr>
        <p:spPr>
          <a:xfrm>
            <a:off x="7562172" y="2117411"/>
            <a:ext cx="3531588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비밀번호가 올바르지 않을 경우 </a:t>
            </a:r>
            <a:r>
              <a:rPr lang="en-US" altLang="ko-KR" b="1" dirty="0">
                <a:solidFill>
                  <a:srgbClr val="4C74CC"/>
                </a:solidFill>
              </a:rPr>
              <a:t>alert(); </a:t>
            </a:r>
            <a:r>
              <a:rPr lang="ko-KR" altLang="en-US" b="1" dirty="0">
                <a:solidFill>
                  <a:srgbClr val="4C74CC"/>
                </a:solidFill>
              </a:rPr>
              <a:t>호출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414E33-F1A8-497D-8CA6-F2B83D791811}"/>
              </a:ext>
            </a:extLst>
          </p:cNvPr>
          <p:cNvSpPr txBox="1"/>
          <p:nvPr/>
        </p:nvSpPr>
        <p:spPr>
          <a:xfrm>
            <a:off x="7525956" y="5080278"/>
            <a:ext cx="3531588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회원탈퇴 시 </a:t>
            </a:r>
            <a:r>
              <a:rPr lang="en-US" altLang="ko-KR" b="1" dirty="0">
                <a:solidFill>
                  <a:srgbClr val="4C74CC"/>
                </a:solidFill>
              </a:rPr>
              <a:t>alert(); </a:t>
            </a:r>
            <a:r>
              <a:rPr lang="ko-KR" altLang="en-US" b="1" dirty="0">
                <a:solidFill>
                  <a:srgbClr val="4C74CC"/>
                </a:solidFill>
              </a:rPr>
              <a:t>호출하여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탈퇴 여부를 재확인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AEF896-2C6E-4050-9834-E9EAC140F011}"/>
              </a:ext>
            </a:extLst>
          </p:cNvPr>
          <p:cNvSpPr txBox="1"/>
          <p:nvPr/>
        </p:nvSpPr>
        <p:spPr>
          <a:xfrm>
            <a:off x="3148544" y="5201203"/>
            <a:ext cx="3731227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회원탈퇴 후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사용자</a:t>
            </a:r>
            <a:r>
              <a:rPr lang="en-US" altLang="ko-KR" b="1" dirty="0">
                <a:solidFill>
                  <a:srgbClr val="4C74CC"/>
                </a:solidFill>
              </a:rPr>
              <a:t>(</a:t>
            </a:r>
            <a:r>
              <a:rPr lang="ko-KR" altLang="en-US" b="1" dirty="0">
                <a:solidFill>
                  <a:srgbClr val="4C74CC"/>
                </a:solidFill>
              </a:rPr>
              <a:t>김어린이</a:t>
            </a:r>
            <a:r>
              <a:rPr lang="en-US" altLang="ko-KR" b="1" dirty="0">
                <a:solidFill>
                  <a:srgbClr val="4C74CC"/>
                </a:solidFill>
              </a:rPr>
              <a:t>)</a:t>
            </a:r>
            <a:r>
              <a:rPr lang="ko-KR" altLang="en-US" b="1" dirty="0">
                <a:solidFill>
                  <a:srgbClr val="4C74CC"/>
                </a:solidFill>
              </a:rPr>
              <a:t>가 </a:t>
            </a:r>
            <a:r>
              <a:rPr lang="en-US" altLang="ko-KR" b="1" dirty="0">
                <a:solidFill>
                  <a:srgbClr val="4C74CC"/>
                </a:solidFill>
              </a:rPr>
              <a:t>DB</a:t>
            </a:r>
            <a:r>
              <a:rPr lang="ko-KR" altLang="en-US" b="1" dirty="0">
                <a:solidFill>
                  <a:srgbClr val="4C74CC"/>
                </a:solidFill>
              </a:rPr>
              <a:t>에서 삭제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B5827813-E441-46DD-AA67-B58D17B5D586}"/>
              </a:ext>
            </a:extLst>
          </p:cNvPr>
          <p:cNvCxnSpPr/>
          <p:nvPr/>
        </p:nvCxnSpPr>
        <p:spPr>
          <a:xfrm flipV="1">
            <a:off x="2733591" y="5467555"/>
            <a:ext cx="443982" cy="429208"/>
          </a:xfrm>
          <a:prstGeom prst="bentConnector3">
            <a:avLst>
              <a:gd name="adj1" fmla="val -479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084AB3F-F21B-448B-BB26-EF247F51CADB}"/>
              </a:ext>
            </a:extLst>
          </p:cNvPr>
          <p:cNvSpPr/>
          <p:nvPr/>
        </p:nvSpPr>
        <p:spPr>
          <a:xfrm>
            <a:off x="4274344" y="2153065"/>
            <a:ext cx="265906" cy="1138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B0E8440-8251-4F76-B99E-7CC82E0C381E}"/>
              </a:ext>
            </a:extLst>
          </p:cNvPr>
          <p:cNvCxnSpPr>
            <a:cxnSpLocks/>
          </p:cNvCxnSpPr>
          <p:nvPr/>
        </p:nvCxnSpPr>
        <p:spPr>
          <a:xfrm flipV="1">
            <a:off x="6386456" y="2188783"/>
            <a:ext cx="849471" cy="521093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2A89FF7-1CB3-4CA6-B8B9-6A3A61497414}"/>
              </a:ext>
            </a:extLst>
          </p:cNvPr>
          <p:cNvCxnSpPr>
            <a:cxnSpLocks/>
          </p:cNvCxnSpPr>
          <p:nvPr/>
        </p:nvCxnSpPr>
        <p:spPr>
          <a:xfrm>
            <a:off x="6408184" y="4118408"/>
            <a:ext cx="803005" cy="1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D751099-6DDE-4812-A492-C9998DD953AD}"/>
              </a:ext>
            </a:extLst>
          </p:cNvPr>
          <p:cNvSpPr txBox="1"/>
          <p:nvPr/>
        </p:nvSpPr>
        <p:spPr>
          <a:xfrm>
            <a:off x="6188960" y="1762314"/>
            <a:ext cx="1308638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비밀번호가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일치하지 않을 경우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EDAD9A-0A88-4937-9327-AFBCF3DC0938}"/>
              </a:ext>
            </a:extLst>
          </p:cNvPr>
          <p:cNvSpPr txBox="1"/>
          <p:nvPr/>
        </p:nvSpPr>
        <p:spPr>
          <a:xfrm>
            <a:off x="6356667" y="4231241"/>
            <a:ext cx="9090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비밀번호가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일치할 경우</a:t>
            </a:r>
          </a:p>
        </p:txBody>
      </p:sp>
    </p:spTree>
    <p:extLst>
      <p:ext uri="{BB962C8B-B14F-4D97-AF65-F5344CB8AC3E}">
        <p14:creationId xmlns:p14="http://schemas.microsoft.com/office/powerpoint/2010/main" val="403694032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승차권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승차권 조회 및 좌석 선택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4183380-2660-43A1-8909-2DD19F54F7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64" y="2117411"/>
            <a:ext cx="4560704" cy="387116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DCE37C7-5040-4CB1-B51D-5CA6DABD3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370" y="2117410"/>
            <a:ext cx="4234612" cy="387116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CF7795E0-545E-497F-AAB9-40A3BE3F9245}"/>
              </a:ext>
            </a:extLst>
          </p:cNvPr>
          <p:cNvCxnSpPr>
            <a:cxnSpLocks/>
          </p:cNvCxnSpPr>
          <p:nvPr/>
        </p:nvCxnSpPr>
        <p:spPr>
          <a:xfrm flipV="1">
            <a:off x="2698049" y="3676356"/>
            <a:ext cx="4294810" cy="548296"/>
          </a:xfrm>
          <a:prstGeom prst="bentConnector3">
            <a:avLst>
              <a:gd name="adj1" fmla="val 45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228173-4096-469A-8641-B51E4E9863BC}"/>
              </a:ext>
            </a:extLst>
          </p:cNvPr>
          <p:cNvSpPr/>
          <p:nvPr/>
        </p:nvSpPr>
        <p:spPr>
          <a:xfrm>
            <a:off x="2521266" y="4246878"/>
            <a:ext cx="243458" cy="125097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007500-1205-4D2B-A08F-8CA6B2F831DB}"/>
              </a:ext>
            </a:extLst>
          </p:cNvPr>
          <p:cNvSpPr txBox="1"/>
          <p:nvPr/>
        </p:nvSpPr>
        <p:spPr>
          <a:xfrm>
            <a:off x="3460331" y="3265560"/>
            <a:ext cx="3731227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좌석 선택 버튼 클릭 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F5B285-DEA8-4065-BA4C-7EC9DFBAF306}"/>
              </a:ext>
            </a:extLst>
          </p:cNvPr>
          <p:cNvSpPr txBox="1"/>
          <p:nvPr/>
        </p:nvSpPr>
        <p:spPr>
          <a:xfrm>
            <a:off x="219261" y="6090084"/>
            <a:ext cx="7017109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열차 구분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출발역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도착역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출발일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시간</a:t>
            </a:r>
            <a:r>
              <a:rPr lang="en-US" altLang="ko-KR" b="1" dirty="0">
                <a:solidFill>
                  <a:srgbClr val="4C74CC"/>
                </a:solidFill>
              </a:rPr>
              <a:t>, </a:t>
            </a:r>
            <a:r>
              <a:rPr lang="ko-KR" altLang="en-US" b="1" dirty="0">
                <a:solidFill>
                  <a:srgbClr val="4C74CC"/>
                </a:solidFill>
              </a:rPr>
              <a:t>탑승인원 등을 체크하고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조회 버튼을 클릭 시 해당 조건에 맞는 열차의 목록이 출력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A3F99C-5A24-48FE-9E32-3D730F791087}"/>
              </a:ext>
            </a:extLst>
          </p:cNvPr>
          <p:cNvSpPr txBox="1"/>
          <p:nvPr/>
        </p:nvSpPr>
        <p:spPr>
          <a:xfrm>
            <a:off x="8357315" y="6050563"/>
            <a:ext cx="199131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좌석 선택 페이지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ECAD51D-3DD1-453D-9254-C30BAF46EDBB}"/>
              </a:ext>
            </a:extLst>
          </p:cNvPr>
          <p:cNvSpPr/>
          <p:nvPr/>
        </p:nvSpPr>
        <p:spPr>
          <a:xfrm>
            <a:off x="2406774" y="3940909"/>
            <a:ext cx="207840" cy="125097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06030131-ADDC-4A34-A766-612097C7763E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2086482" y="4003458"/>
            <a:ext cx="320292" cy="208662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7AA87B0-2E4A-43CD-B6CC-8B02F4391495}"/>
              </a:ext>
            </a:extLst>
          </p:cNvPr>
          <p:cNvSpPr/>
          <p:nvPr/>
        </p:nvSpPr>
        <p:spPr>
          <a:xfrm>
            <a:off x="7898064" y="3356926"/>
            <a:ext cx="496635" cy="224474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7848434A-77A3-4504-8EFB-0C6E5A77CA5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38988" y="3615307"/>
            <a:ext cx="218476" cy="196310"/>
          </a:xfrm>
          <a:prstGeom prst="bentConnector3">
            <a:avLst>
              <a:gd name="adj1" fmla="val 9650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8515B2A-13E9-44D9-A935-5689469B9EC0}"/>
              </a:ext>
            </a:extLst>
          </p:cNvPr>
          <p:cNvSpPr txBox="1"/>
          <p:nvPr/>
        </p:nvSpPr>
        <p:spPr>
          <a:xfrm>
            <a:off x="8067977" y="3646552"/>
            <a:ext cx="205729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호차 클릭 시 선택된 호차는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녹색으로 변경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28A7A8FA-2AD6-42F7-8D73-B68E5F0DE381}"/>
              </a:ext>
            </a:extLst>
          </p:cNvPr>
          <p:cNvCxnSpPr>
            <a:cxnSpLocks/>
          </p:cNvCxnSpPr>
          <p:nvPr/>
        </p:nvCxnSpPr>
        <p:spPr>
          <a:xfrm flipH="1">
            <a:off x="8209908" y="5271616"/>
            <a:ext cx="485210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E335BD7-3B99-48D1-94ED-3B5BFF82FBDF}"/>
              </a:ext>
            </a:extLst>
          </p:cNvPr>
          <p:cNvSpPr/>
          <p:nvPr/>
        </p:nvSpPr>
        <p:spPr>
          <a:xfrm>
            <a:off x="7799908" y="5191423"/>
            <a:ext cx="346473" cy="183274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7FC120D-170D-4E88-A72A-3A216F3BD42C}"/>
              </a:ext>
            </a:extLst>
          </p:cNvPr>
          <p:cNvSpPr txBox="1"/>
          <p:nvPr/>
        </p:nvSpPr>
        <p:spPr>
          <a:xfrm>
            <a:off x="8648959" y="5054391"/>
            <a:ext cx="205729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좌석 선택 시 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선택된 좌석번호가 출력</a:t>
            </a:r>
          </a:p>
        </p:txBody>
      </p:sp>
    </p:spTree>
    <p:extLst>
      <p:ext uri="{BB962C8B-B14F-4D97-AF65-F5344CB8AC3E}">
        <p14:creationId xmlns:p14="http://schemas.microsoft.com/office/powerpoint/2010/main" val="4184029190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승차권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승차권 예매 및 결제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3A95D9F-A633-41DE-87EA-3C64883C7E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90" y="2269742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61561B5-25D5-4CE8-B886-952DEC17CB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90" y="4110328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696E713-FCA8-4A7B-BD18-BF260C2D95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780" y="2248037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27ADA91-C069-4457-915E-1AD3B5824D7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780" y="4110327"/>
            <a:ext cx="2918668" cy="15809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20AEFCB-B123-4CF8-B04B-9D026D674C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83" y="6057867"/>
            <a:ext cx="7574280" cy="53313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DE19212-0B8C-4F3E-91BE-213C28CFAE2B}"/>
              </a:ext>
            </a:extLst>
          </p:cNvPr>
          <p:cNvSpPr txBox="1"/>
          <p:nvPr/>
        </p:nvSpPr>
        <p:spPr>
          <a:xfrm>
            <a:off x="972502" y="1874182"/>
            <a:ext cx="3178584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좌석 선택 페이지에서 좌석 예매하기 버튼 클릭 시 아래의 페이지로 이동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76D12D8-E0B8-4BC7-8BC7-C8499183C0A2}"/>
              </a:ext>
            </a:extLst>
          </p:cNvPr>
          <p:cNvCxnSpPr>
            <a:cxnSpLocks/>
          </p:cNvCxnSpPr>
          <p:nvPr/>
        </p:nvCxnSpPr>
        <p:spPr>
          <a:xfrm>
            <a:off x="4281221" y="3067653"/>
            <a:ext cx="330847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3E9E0F6-E983-4DFC-A3EB-EFF9883F2636}"/>
              </a:ext>
            </a:extLst>
          </p:cNvPr>
          <p:cNvSpPr txBox="1"/>
          <p:nvPr/>
        </p:nvSpPr>
        <p:spPr>
          <a:xfrm>
            <a:off x="4948414" y="2641701"/>
            <a:ext cx="1974087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결제하기 클릭 시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7A2559BD-E0F2-45DA-B469-D29C76FE985F}"/>
              </a:ext>
            </a:extLst>
          </p:cNvPr>
          <p:cNvCxnSpPr>
            <a:cxnSpLocks/>
          </p:cNvCxnSpPr>
          <p:nvPr/>
        </p:nvCxnSpPr>
        <p:spPr>
          <a:xfrm>
            <a:off x="9331089" y="3809930"/>
            <a:ext cx="0" cy="268629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C5AE3C3-A529-4D97-B511-E1F7F0DD2258}"/>
              </a:ext>
            </a:extLst>
          </p:cNvPr>
          <p:cNvCxnSpPr>
            <a:cxnSpLocks/>
          </p:cNvCxnSpPr>
          <p:nvPr/>
        </p:nvCxnSpPr>
        <p:spPr>
          <a:xfrm flipH="1">
            <a:off x="4281221" y="4973242"/>
            <a:ext cx="330847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F93200C-55D0-4CA1-B45C-463FAB921FE0}"/>
              </a:ext>
            </a:extLst>
          </p:cNvPr>
          <p:cNvSpPr txBox="1"/>
          <p:nvPr/>
        </p:nvSpPr>
        <p:spPr>
          <a:xfrm>
            <a:off x="5445803" y="4545981"/>
            <a:ext cx="1300393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결제완료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13D97B1-73F9-4C1E-A430-53AC692A8A07}"/>
              </a:ext>
            </a:extLst>
          </p:cNvPr>
          <p:cNvCxnSpPr>
            <a:cxnSpLocks/>
          </p:cNvCxnSpPr>
          <p:nvPr/>
        </p:nvCxnSpPr>
        <p:spPr>
          <a:xfrm flipH="1">
            <a:off x="8034064" y="6415292"/>
            <a:ext cx="436836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50EDDF1-9789-49F2-A27E-B9AFF3F5EAEC}"/>
              </a:ext>
            </a:extLst>
          </p:cNvPr>
          <p:cNvSpPr txBox="1"/>
          <p:nvPr/>
        </p:nvSpPr>
        <p:spPr>
          <a:xfrm>
            <a:off x="8470900" y="6153682"/>
            <a:ext cx="2679632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4C74CC"/>
                </a:solidFill>
              </a:rPr>
              <a:t>결제가 완료되면 발권이 완료되고</a:t>
            </a:r>
            <a:r>
              <a:rPr lang="en-US" altLang="ko-KR" sz="1400" b="1" dirty="0">
                <a:solidFill>
                  <a:srgbClr val="4C74CC"/>
                </a:solidFill>
              </a:rPr>
              <a:t>, DB</a:t>
            </a:r>
            <a:r>
              <a:rPr lang="ko-KR" altLang="en-US" sz="1400" b="1" dirty="0">
                <a:solidFill>
                  <a:srgbClr val="4C74CC"/>
                </a:solidFill>
              </a:rPr>
              <a:t>에 해당 정보가 저장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991B6D5-895C-411C-A7B6-5BBE083C0731}"/>
              </a:ext>
            </a:extLst>
          </p:cNvPr>
          <p:cNvSpPr/>
          <p:nvPr/>
        </p:nvSpPr>
        <p:spPr>
          <a:xfrm>
            <a:off x="9236695" y="3706265"/>
            <a:ext cx="154954" cy="93329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959664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승차권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예매관리</a:t>
            </a:r>
            <a:r>
              <a:rPr lang="en-US" altLang="ko-KR" sz="2400" b="1" dirty="0">
                <a:solidFill>
                  <a:srgbClr val="4C74CC"/>
                </a:solidFill>
              </a:rPr>
              <a:t>, </a:t>
            </a:r>
            <a:r>
              <a:rPr lang="ko-KR" altLang="en-US" sz="2400" b="1" dirty="0">
                <a:solidFill>
                  <a:srgbClr val="4C74CC"/>
                </a:solidFill>
              </a:rPr>
              <a:t>이용내역 </a:t>
            </a:r>
            <a:r>
              <a:rPr lang="en-US" altLang="ko-KR" sz="2400" b="1" dirty="0">
                <a:solidFill>
                  <a:srgbClr val="4C74CC"/>
                </a:solidFill>
              </a:rPr>
              <a:t>– </a:t>
            </a:r>
            <a:r>
              <a:rPr lang="ko-KR" altLang="en-US" sz="2400" b="1" dirty="0">
                <a:solidFill>
                  <a:srgbClr val="4C74CC"/>
                </a:solidFill>
              </a:rPr>
              <a:t>열차 예매 조회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91DEEE8-C323-4296-B25B-B6B8485CA5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815" y="2636352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F0FB585-A37D-45F1-A7BA-EA9B80073E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789" y="999301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3B851C4-55CD-4024-B6FD-CA4F5E56E1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788" y="3797375"/>
            <a:ext cx="3884747" cy="210423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D3ACF80-1D29-40FC-B366-09CA70201F9A}"/>
              </a:ext>
            </a:extLst>
          </p:cNvPr>
          <p:cNvSpPr txBox="1"/>
          <p:nvPr/>
        </p:nvSpPr>
        <p:spPr>
          <a:xfrm>
            <a:off x="1339273" y="4745599"/>
            <a:ext cx="4053647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발권완료 후 예매관리 페이지로 오면</a:t>
            </a:r>
            <a:br>
              <a:rPr lang="en-US" altLang="ko-KR" b="1" dirty="0">
                <a:solidFill>
                  <a:srgbClr val="4C74CC"/>
                </a:solidFill>
              </a:rPr>
            </a:br>
            <a:r>
              <a:rPr lang="ko-KR" altLang="en-US" b="1" dirty="0">
                <a:solidFill>
                  <a:srgbClr val="4C74CC"/>
                </a:solidFill>
              </a:rPr>
              <a:t>예매했던 승차권의 정보 확인이 가능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FD92B3-836B-41A7-BACD-3804F41E91C4}"/>
              </a:ext>
            </a:extLst>
          </p:cNvPr>
          <p:cNvSpPr txBox="1"/>
          <p:nvPr/>
        </p:nvSpPr>
        <p:spPr>
          <a:xfrm>
            <a:off x="7552282" y="3083386"/>
            <a:ext cx="2400730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날짜 선택 후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조회 버튼 클릭 시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31B0373-6714-400C-9BE7-D45B7197A861}"/>
              </a:ext>
            </a:extLst>
          </p:cNvPr>
          <p:cNvCxnSpPr>
            <a:cxnSpLocks/>
          </p:cNvCxnSpPr>
          <p:nvPr/>
        </p:nvCxnSpPr>
        <p:spPr>
          <a:xfrm>
            <a:off x="9591481" y="2310891"/>
            <a:ext cx="0" cy="1447233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E9FADE3-27A7-4D28-A7C0-9BA278BD5F5A}"/>
              </a:ext>
            </a:extLst>
          </p:cNvPr>
          <p:cNvSpPr txBox="1"/>
          <p:nvPr/>
        </p:nvSpPr>
        <p:spPr>
          <a:xfrm>
            <a:off x="7234788" y="5901613"/>
            <a:ext cx="3585630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이용내역에서는 기간별 발권 및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환불 내역 확인이 가능</a:t>
            </a:r>
          </a:p>
        </p:txBody>
      </p:sp>
    </p:spTree>
    <p:extLst>
      <p:ext uri="{BB962C8B-B14F-4D97-AF65-F5344CB8AC3E}">
        <p14:creationId xmlns:p14="http://schemas.microsoft.com/office/powerpoint/2010/main" val="419206143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승차권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환불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4D959CF-A0B0-4FFC-AE9C-A56774D47B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76" y="1980836"/>
            <a:ext cx="3210535" cy="173904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8551C69-627E-4F2E-A51F-BC8A408BBA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396" y="1980836"/>
            <a:ext cx="3210535" cy="173904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ACE4D94-9225-41D4-8E9B-6BAF672A03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75" y="4243443"/>
            <a:ext cx="3210535" cy="173904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71ACC7E-7074-4070-A1EA-A3BD5A0778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396" y="4243443"/>
            <a:ext cx="3210535" cy="173904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10C2353-B03B-44C7-9B84-5B6EA5BCFE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310" y="2289413"/>
            <a:ext cx="2543712" cy="75322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0E6BA95-203D-4400-8E18-F627F64AB5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2" y="6411709"/>
            <a:ext cx="11511881" cy="207240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9F425B8-4B1F-4070-846C-5D1A913ABE32}"/>
              </a:ext>
            </a:extLst>
          </p:cNvPr>
          <p:cNvCxnSpPr>
            <a:cxnSpLocks/>
          </p:cNvCxnSpPr>
          <p:nvPr/>
        </p:nvCxnSpPr>
        <p:spPr>
          <a:xfrm flipV="1">
            <a:off x="3387314" y="2949041"/>
            <a:ext cx="0" cy="241754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3B24090-DE68-4DB1-81E5-DF4271153C05}"/>
              </a:ext>
            </a:extLst>
          </p:cNvPr>
          <p:cNvSpPr txBox="1"/>
          <p:nvPr/>
        </p:nvSpPr>
        <p:spPr>
          <a:xfrm>
            <a:off x="2356624" y="3190795"/>
            <a:ext cx="1253352" cy="24622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환불 버튼 클릭 시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668AC81-A77C-43EC-A53F-AEB47AC4769E}"/>
              </a:ext>
            </a:extLst>
          </p:cNvPr>
          <p:cNvCxnSpPr>
            <a:cxnSpLocks/>
          </p:cNvCxnSpPr>
          <p:nvPr/>
        </p:nvCxnSpPr>
        <p:spPr>
          <a:xfrm>
            <a:off x="4296720" y="2761633"/>
            <a:ext cx="802223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B5685AF-0F52-40C2-BE75-2CCF11BF6537}"/>
              </a:ext>
            </a:extLst>
          </p:cNvPr>
          <p:cNvSpPr txBox="1"/>
          <p:nvPr/>
        </p:nvSpPr>
        <p:spPr>
          <a:xfrm>
            <a:off x="8661576" y="3118931"/>
            <a:ext cx="3341738" cy="92333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환불 페이지에서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환불 버튼 클릭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alert(); </a:t>
            </a:r>
            <a:r>
              <a:rPr lang="ko-KR" altLang="en-US" b="1" dirty="0">
                <a:solidFill>
                  <a:srgbClr val="4C74CC"/>
                </a:solidFill>
              </a:rPr>
              <a:t>호출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84F50BF-0255-4484-B8C8-682A75049196}"/>
              </a:ext>
            </a:extLst>
          </p:cNvPr>
          <p:cNvCxnSpPr>
            <a:cxnSpLocks/>
          </p:cNvCxnSpPr>
          <p:nvPr/>
        </p:nvCxnSpPr>
        <p:spPr>
          <a:xfrm>
            <a:off x="8708070" y="2761633"/>
            <a:ext cx="513421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5F9EE00-0AD9-4527-A360-6196888B24BC}"/>
              </a:ext>
            </a:extLst>
          </p:cNvPr>
          <p:cNvSpPr/>
          <p:nvPr/>
        </p:nvSpPr>
        <p:spPr>
          <a:xfrm>
            <a:off x="780375" y="4119289"/>
            <a:ext cx="7850205" cy="1980531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FE7C0EA-4F8C-4723-9F5A-E8202A203CCF}"/>
              </a:ext>
            </a:extLst>
          </p:cNvPr>
          <p:cNvCxnSpPr>
            <a:cxnSpLocks/>
          </p:cNvCxnSpPr>
          <p:nvPr/>
        </p:nvCxnSpPr>
        <p:spPr>
          <a:xfrm>
            <a:off x="8630580" y="4528440"/>
            <a:ext cx="513421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5DC816B-A789-4BA7-A78E-C3420945E930}"/>
              </a:ext>
            </a:extLst>
          </p:cNvPr>
          <p:cNvSpPr txBox="1"/>
          <p:nvPr/>
        </p:nvSpPr>
        <p:spPr>
          <a:xfrm>
            <a:off x="9166295" y="4274627"/>
            <a:ext cx="2543712" cy="92333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이용내역과 예매관리 페이지에서도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'</a:t>
            </a:r>
            <a:r>
              <a:rPr lang="ko-KR" altLang="en-US" b="1" dirty="0">
                <a:solidFill>
                  <a:srgbClr val="4C74CC"/>
                </a:solidFill>
              </a:rPr>
              <a:t>환불완료</a:t>
            </a:r>
            <a:r>
              <a:rPr lang="en-US" altLang="ko-KR" b="1" dirty="0">
                <a:solidFill>
                  <a:srgbClr val="4C74CC"/>
                </a:solidFill>
              </a:rPr>
              <a:t>＇</a:t>
            </a:r>
            <a:r>
              <a:rPr lang="ko-KR" altLang="en-US" b="1" dirty="0">
                <a:solidFill>
                  <a:srgbClr val="4C74CC"/>
                </a:solidFill>
              </a:rPr>
              <a:t>로 변경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B64F31D-7020-40BD-9866-565C615B8936}"/>
              </a:ext>
            </a:extLst>
          </p:cNvPr>
          <p:cNvSpPr/>
          <p:nvPr/>
        </p:nvSpPr>
        <p:spPr>
          <a:xfrm>
            <a:off x="11419087" y="6354219"/>
            <a:ext cx="351876" cy="2802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A31FCBED-3774-46C2-B439-8846171CBB2A}"/>
              </a:ext>
            </a:extLst>
          </p:cNvPr>
          <p:cNvCxnSpPr>
            <a:cxnSpLocks/>
          </p:cNvCxnSpPr>
          <p:nvPr/>
        </p:nvCxnSpPr>
        <p:spPr>
          <a:xfrm rot="16200000" flipV="1">
            <a:off x="11440309" y="6088132"/>
            <a:ext cx="297209" cy="242195"/>
          </a:xfrm>
          <a:prstGeom prst="bentConnector3">
            <a:avLst>
              <a:gd name="adj1" fmla="val 102146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5D61EDB-FEA6-415C-AD04-2C675FB3E0FB}"/>
              </a:ext>
            </a:extLst>
          </p:cNvPr>
          <p:cNvSpPr txBox="1"/>
          <p:nvPr/>
        </p:nvSpPr>
        <p:spPr>
          <a:xfrm>
            <a:off x="9816402" y="5884195"/>
            <a:ext cx="165327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rgbClr val="4C74CC"/>
                </a:solidFill>
              </a:rPr>
              <a:t>refund </a:t>
            </a:r>
            <a:r>
              <a:rPr lang="ko-KR" altLang="en-US" sz="1000" b="1" dirty="0">
                <a:solidFill>
                  <a:srgbClr val="4C74CC"/>
                </a:solidFill>
              </a:rPr>
              <a:t>필드에 </a:t>
            </a:r>
            <a:r>
              <a:rPr lang="en-US" altLang="ko-KR" sz="1000" b="1" dirty="0">
                <a:solidFill>
                  <a:srgbClr val="4C74CC"/>
                </a:solidFill>
              </a:rPr>
              <a:t>'Y'</a:t>
            </a:r>
            <a:r>
              <a:rPr lang="ko-KR" altLang="en-US" sz="1000" b="1" dirty="0">
                <a:solidFill>
                  <a:srgbClr val="4C74CC"/>
                </a:solidFill>
              </a:rPr>
              <a:t>로 저장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en-US" altLang="ko-KR" sz="1000" b="1" dirty="0">
                <a:solidFill>
                  <a:srgbClr val="4C74CC"/>
                </a:solidFill>
              </a:rPr>
              <a:t>('</a:t>
            </a:r>
            <a:r>
              <a:rPr lang="ko-KR" altLang="en-US" sz="1000" b="1" dirty="0">
                <a:solidFill>
                  <a:srgbClr val="4C74CC"/>
                </a:solidFill>
              </a:rPr>
              <a:t>환불완료</a:t>
            </a:r>
            <a:r>
              <a:rPr lang="en-US" altLang="ko-KR" sz="1000" b="1" dirty="0">
                <a:solidFill>
                  <a:srgbClr val="4C74CC"/>
                </a:solidFill>
              </a:rPr>
              <a:t>'</a:t>
            </a:r>
            <a:r>
              <a:rPr lang="ko-KR" altLang="en-US" sz="1000" b="1" dirty="0">
                <a:solidFill>
                  <a:srgbClr val="4C74CC"/>
                </a:solidFill>
              </a:rPr>
              <a:t>를 나타냄</a:t>
            </a:r>
            <a:r>
              <a:rPr lang="en-US" altLang="ko-KR" sz="1000" b="1" dirty="0">
                <a:solidFill>
                  <a:srgbClr val="4C74CC"/>
                </a:solidFill>
              </a:rPr>
              <a:t>)</a:t>
            </a:r>
            <a:endParaRPr lang="ko-KR" altLang="en-US" sz="10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86452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게시판 목록 공통 </a:t>
            </a:r>
            <a:r>
              <a:rPr lang="en-US" altLang="ko-KR" sz="2400" b="1" dirty="0">
                <a:solidFill>
                  <a:srgbClr val="4C74CC"/>
                </a:solidFill>
              </a:rPr>
              <a:t>– </a:t>
            </a:r>
            <a:r>
              <a:rPr lang="ko-KR" altLang="en-US" sz="2400" b="1" dirty="0">
                <a:solidFill>
                  <a:srgbClr val="4C74CC"/>
                </a:solidFill>
              </a:rPr>
              <a:t>검색 기능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D1B3EC4-04C8-4304-96B8-8687C1C46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716" y="2041803"/>
            <a:ext cx="8524567" cy="434214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E8B7583-1A5A-4C02-9D2D-919AB1486077}"/>
              </a:ext>
            </a:extLst>
          </p:cNvPr>
          <p:cNvCxnSpPr>
            <a:cxnSpLocks/>
          </p:cNvCxnSpPr>
          <p:nvPr/>
        </p:nvCxnSpPr>
        <p:spPr>
          <a:xfrm flipH="1">
            <a:off x="2906040" y="3569979"/>
            <a:ext cx="557939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5C34243-DB36-4DAA-AB34-8BB2B893C891}"/>
              </a:ext>
            </a:extLst>
          </p:cNvPr>
          <p:cNvSpPr/>
          <p:nvPr/>
        </p:nvSpPr>
        <p:spPr>
          <a:xfrm>
            <a:off x="6806453" y="3869751"/>
            <a:ext cx="369264" cy="237300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3EF826D-22E9-43B5-B097-C153853DFCE0}"/>
              </a:ext>
            </a:extLst>
          </p:cNvPr>
          <p:cNvCxnSpPr>
            <a:cxnSpLocks/>
          </p:cNvCxnSpPr>
          <p:nvPr/>
        </p:nvCxnSpPr>
        <p:spPr>
          <a:xfrm>
            <a:off x="6991085" y="4107051"/>
            <a:ext cx="0" cy="463156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2B9713-0FBA-43FC-82E8-0AB4527075AD}"/>
              </a:ext>
            </a:extLst>
          </p:cNvPr>
          <p:cNvSpPr txBox="1"/>
          <p:nvPr/>
        </p:nvSpPr>
        <p:spPr>
          <a:xfrm>
            <a:off x="379365" y="3265569"/>
            <a:ext cx="266206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검색하고 싶은 분류를 선택</a:t>
            </a:r>
            <a:endParaRPr lang="en-US" altLang="ko-KR" sz="1600" b="1" dirty="0">
              <a:solidFill>
                <a:srgbClr val="4C74CC"/>
              </a:solidFill>
            </a:endParaRPr>
          </a:p>
          <a:p>
            <a:r>
              <a:rPr lang="ko-KR" altLang="en-US" sz="1600" b="1" dirty="0">
                <a:solidFill>
                  <a:srgbClr val="4C74CC"/>
                </a:solidFill>
              </a:rPr>
              <a:t>예</a:t>
            </a:r>
            <a:r>
              <a:rPr lang="en-US" altLang="ko-KR" sz="1600" b="1" dirty="0">
                <a:solidFill>
                  <a:srgbClr val="4C74CC"/>
                </a:solidFill>
              </a:rPr>
              <a:t>) </a:t>
            </a:r>
            <a:r>
              <a:rPr lang="ko-KR" altLang="en-US" sz="1600" b="1" dirty="0">
                <a:solidFill>
                  <a:srgbClr val="4C74CC"/>
                </a:solidFill>
              </a:rPr>
              <a:t>제목</a:t>
            </a:r>
            <a:r>
              <a:rPr lang="en-US" altLang="ko-KR" sz="1600" b="1" dirty="0">
                <a:solidFill>
                  <a:srgbClr val="4C74CC"/>
                </a:solidFill>
              </a:rPr>
              <a:t>, </a:t>
            </a:r>
            <a:r>
              <a:rPr lang="ko-KR" altLang="en-US" sz="1600" b="1" dirty="0">
                <a:solidFill>
                  <a:srgbClr val="4C74CC"/>
                </a:solidFill>
              </a:rPr>
              <a:t>내용</a:t>
            </a:r>
            <a:r>
              <a:rPr lang="en-US" altLang="ko-KR" sz="1600" b="1" dirty="0">
                <a:solidFill>
                  <a:srgbClr val="4C74CC"/>
                </a:solidFill>
              </a:rPr>
              <a:t>, </a:t>
            </a:r>
            <a:r>
              <a:rPr lang="ko-KR" altLang="en-US" sz="1600" b="1" dirty="0">
                <a:solidFill>
                  <a:srgbClr val="4C74CC"/>
                </a:solidFill>
              </a:rPr>
              <a:t>작성자 등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5B5A44F-A39D-4E5E-AC92-40A3D394F798}"/>
              </a:ext>
            </a:extLst>
          </p:cNvPr>
          <p:cNvSpPr/>
          <p:nvPr/>
        </p:nvSpPr>
        <p:spPr>
          <a:xfrm>
            <a:off x="3473449" y="3476191"/>
            <a:ext cx="664597" cy="211650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1A7491FC-A044-4D2A-84B8-1615DDF8B358}"/>
              </a:ext>
            </a:extLst>
          </p:cNvPr>
          <p:cNvCxnSpPr>
            <a:cxnSpLocks/>
          </p:cNvCxnSpPr>
          <p:nvPr/>
        </p:nvCxnSpPr>
        <p:spPr>
          <a:xfrm flipV="1">
            <a:off x="4603750" y="3223648"/>
            <a:ext cx="324711" cy="227758"/>
          </a:xfrm>
          <a:prstGeom prst="bentConnector3">
            <a:avLst>
              <a:gd name="adj1" fmla="val 111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E0FEABF-F577-4E1E-BFE2-32574DDAA3D1}"/>
              </a:ext>
            </a:extLst>
          </p:cNvPr>
          <p:cNvSpPr txBox="1"/>
          <p:nvPr/>
        </p:nvSpPr>
        <p:spPr>
          <a:xfrm>
            <a:off x="4912963" y="3037045"/>
            <a:ext cx="2886298" cy="33855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검색하고 싶은 키워드를 작성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60E6DD2-E991-4B2A-A87D-878A6A8F2FBD}"/>
              </a:ext>
            </a:extLst>
          </p:cNvPr>
          <p:cNvCxnSpPr>
            <a:cxnSpLocks/>
          </p:cNvCxnSpPr>
          <p:nvPr/>
        </p:nvCxnSpPr>
        <p:spPr>
          <a:xfrm flipH="1">
            <a:off x="5004144" y="3665906"/>
            <a:ext cx="660897" cy="1041808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C3D5D1A-013D-44C1-87F3-51AB5E078B58}"/>
              </a:ext>
            </a:extLst>
          </p:cNvPr>
          <p:cNvSpPr/>
          <p:nvPr/>
        </p:nvSpPr>
        <p:spPr>
          <a:xfrm>
            <a:off x="5524499" y="3488891"/>
            <a:ext cx="273143" cy="168709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5F90E23-2EB3-4D91-A53F-47C9EAAA74AA}"/>
              </a:ext>
            </a:extLst>
          </p:cNvPr>
          <p:cNvSpPr txBox="1"/>
          <p:nvPr/>
        </p:nvSpPr>
        <p:spPr>
          <a:xfrm>
            <a:off x="2541720" y="4774505"/>
            <a:ext cx="3297204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분류 선택</a:t>
            </a:r>
            <a:r>
              <a:rPr lang="en-US" altLang="ko-KR" sz="1600" b="1" dirty="0">
                <a:solidFill>
                  <a:srgbClr val="4C74CC"/>
                </a:solidFill>
              </a:rPr>
              <a:t>-</a:t>
            </a:r>
            <a:r>
              <a:rPr lang="ko-KR" altLang="en-US" sz="1600" b="1" dirty="0">
                <a:solidFill>
                  <a:srgbClr val="4C74CC"/>
                </a:solidFill>
              </a:rPr>
              <a:t>키워드 작성이 </a:t>
            </a:r>
            <a:endParaRPr lang="en-US" altLang="ko-KR" sz="1600" b="1" dirty="0">
              <a:solidFill>
                <a:srgbClr val="4C74CC"/>
              </a:solidFill>
            </a:endParaRPr>
          </a:p>
          <a:p>
            <a:r>
              <a:rPr lang="ko-KR" altLang="en-US" sz="1600" b="1" dirty="0">
                <a:solidFill>
                  <a:srgbClr val="4C74CC"/>
                </a:solidFill>
              </a:rPr>
              <a:t>완료되었으면 해당 조건으로 검색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6FC81E-FCB3-40FF-B337-7AFDE2AD7C63}"/>
              </a:ext>
            </a:extLst>
          </p:cNvPr>
          <p:cNvSpPr txBox="1"/>
          <p:nvPr/>
        </p:nvSpPr>
        <p:spPr>
          <a:xfrm>
            <a:off x="6010271" y="4602886"/>
            <a:ext cx="288629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분류</a:t>
            </a:r>
            <a:r>
              <a:rPr lang="en-US" altLang="ko-KR" sz="1600" b="1" dirty="0">
                <a:solidFill>
                  <a:srgbClr val="4C74CC"/>
                </a:solidFill>
              </a:rPr>
              <a:t>-</a:t>
            </a:r>
            <a:r>
              <a:rPr lang="ko-KR" altLang="en-US" sz="1600" b="1" dirty="0">
                <a:solidFill>
                  <a:srgbClr val="4C74CC"/>
                </a:solidFill>
              </a:rPr>
              <a:t>키워드 조건에 일치하는</a:t>
            </a:r>
            <a:endParaRPr lang="en-US" altLang="ko-KR" sz="1600" b="1" dirty="0">
              <a:solidFill>
                <a:srgbClr val="4C74CC"/>
              </a:solidFill>
            </a:endParaRPr>
          </a:p>
          <a:p>
            <a:r>
              <a:rPr lang="ko-KR" altLang="en-US" sz="1600" b="1" dirty="0">
                <a:solidFill>
                  <a:srgbClr val="4C74CC"/>
                </a:solidFill>
              </a:rPr>
              <a:t>게시물이 검색됨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A2CECD55-4A06-4A4F-A0BE-E900D853006C}"/>
              </a:ext>
            </a:extLst>
          </p:cNvPr>
          <p:cNvSpPr/>
          <p:nvPr/>
        </p:nvSpPr>
        <p:spPr>
          <a:xfrm>
            <a:off x="4165679" y="3457929"/>
            <a:ext cx="1365169" cy="249212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8064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공지사항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C26F08F0-ECC4-49C1-AED4-5DEE2D528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42" y="2106927"/>
            <a:ext cx="5153025" cy="263366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5B98E2F-57AA-474B-B14E-0522A1269B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662" y="897963"/>
            <a:ext cx="4814228" cy="260770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09F308A3-0387-42EF-8F0B-8272EF051CA6}"/>
              </a:ext>
            </a:extLst>
          </p:cNvPr>
          <p:cNvSpPr/>
          <p:nvPr/>
        </p:nvSpPr>
        <p:spPr>
          <a:xfrm>
            <a:off x="4900160" y="2106928"/>
            <a:ext cx="730407" cy="273416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7142D40-2C0F-48E3-9B36-10117A5996FF}"/>
              </a:ext>
            </a:extLst>
          </p:cNvPr>
          <p:cNvCxnSpPr>
            <a:cxnSpLocks/>
          </p:cNvCxnSpPr>
          <p:nvPr/>
        </p:nvCxnSpPr>
        <p:spPr>
          <a:xfrm>
            <a:off x="5630567" y="2234690"/>
            <a:ext cx="1297175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43" name="그림 42">
            <a:extLst>
              <a:ext uri="{FF2B5EF4-FFF2-40B4-BE49-F238E27FC236}">
                <a16:creationId xmlns:a16="http://schemas.microsoft.com/office/drawing/2014/main" id="{6717136C-6221-43E2-93A1-DB8B71CC37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662" y="3826117"/>
            <a:ext cx="4814228" cy="256928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D13457F1-06EF-4A10-94BC-7521E990BC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10" y="5226811"/>
            <a:ext cx="6362700" cy="76672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FAF837D5-2CCE-4F0A-BD8F-8BE582BA91A6}"/>
              </a:ext>
            </a:extLst>
          </p:cNvPr>
          <p:cNvSpPr txBox="1"/>
          <p:nvPr/>
        </p:nvSpPr>
        <p:spPr>
          <a:xfrm>
            <a:off x="1335661" y="4740590"/>
            <a:ext cx="3837421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메인 페이지에서 보이는 공지사항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351D5D7-8B63-4952-8B44-7AFB0A8D3AC8}"/>
              </a:ext>
            </a:extLst>
          </p:cNvPr>
          <p:cNvSpPr txBox="1"/>
          <p:nvPr/>
        </p:nvSpPr>
        <p:spPr>
          <a:xfrm>
            <a:off x="5548894" y="1914074"/>
            <a:ext cx="1553507" cy="24622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더보기 버튼을 클릭 시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60DB3825-B4F6-43BC-B42F-EAB255B7578C}"/>
              </a:ext>
            </a:extLst>
          </p:cNvPr>
          <p:cNvCxnSpPr>
            <a:cxnSpLocks/>
          </p:cNvCxnSpPr>
          <p:nvPr/>
        </p:nvCxnSpPr>
        <p:spPr>
          <a:xfrm>
            <a:off x="8765455" y="2536825"/>
            <a:ext cx="0" cy="126365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BEB8725-14C5-4AF3-A7D8-5D090C1E318D}"/>
              </a:ext>
            </a:extLst>
          </p:cNvPr>
          <p:cNvSpPr/>
          <p:nvPr/>
        </p:nvSpPr>
        <p:spPr>
          <a:xfrm>
            <a:off x="8204201" y="2414116"/>
            <a:ext cx="612774" cy="122709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B893A8-8CF6-40AA-A9C2-F20D2914CFCB}"/>
              </a:ext>
            </a:extLst>
          </p:cNvPr>
          <p:cNvSpPr txBox="1"/>
          <p:nvPr/>
        </p:nvSpPr>
        <p:spPr>
          <a:xfrm>
            <a:off x="7329691" y="2944131"/>
            <a:ext cx="1553507" cy="55399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제목을 클릭 시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해당 공지사항의 내용</a:t>
            </a:r>
            <a:endParaRPr lang="en-US" altLang="ko-KR" sz="1000" b="1" dirty="0">
              <a:solidFill>
                <a:srgbClr val="4C74CC"/>
              </a:solidFill>
            </a:endParaRPr>
          </a:p>
          <a:p>
            <a:r>
              <a:rPr lang="ko-KR" altLang="en-US" sz="1000" b="1" dirty="0">
                <a:solidFill>
                  <a:srgbClr val="4C74CC"/>
                </a:solidFill>
              </a:rPr>
              <a:t>확인이 가능</a:t>
            </a: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C709E914-9426-485C-8893-5F3ABEB5EF5F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6840266" y="4835962"/>
            <a:ext cx="1297175" cy="150082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20FD031-EED7-4AE1-80C5-6F27F260A6C9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4955520" y="5514198"/>
            <a:ext cx="593374" cy="822584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B4A7310-48E9-4495-85DD-E6CB963524FF}"/>
              </a:ext>
            </a:extLst>
          </p:cNvPr>
          <p:cNvSpPr/>
          <p:nvPr/>
        </p:nvSpPr>
        <p:spPr>
          <a:xfrm>
            <a:off x="8137441" y="4761908"/>
            <a:ext cx="366479" cy="148108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788DBF0-186E-45CA-93EF-E9CCC348C7EF}"/>
              </a:ext>
            </a:extLst>
          </p:cNvPr>
          <p:cNvSpPr txBox="1"/>
          <p:nvPr/>
        </p:nvSpPr>
        <p:spPr>
          <a:xfrm>
            <a:off x="5388072" y="6397815"/>
            <a:ext cx="1553507" cy="24622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C74CC"/>
                </a:solidFill>
              </a:rPr>
              <a:t>파일의 다운로드도 가능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929CBCB-54C0-4EE5-82EA-78DF5B2F70E3}"/>
              </a:ext>
            </a:extLst>
          </p:cNvPr>
          <p:cNvSpPr/>
          <p:nvPr/>
        </p:nvSpPr>
        <p:spPr>
          <a:xfrm>
            <a:off x="3945124" y="5240049"/>
            <a:ext cx="2020792" cy="2741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870842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(FAQ)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F8F720A-1D3E-4653-83AC-9F13710549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78" y="2117411"/>
            <a:ext cx="4700546" cy="254612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963D46D-1B9F-4C28-8410-1DD1CE4B71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978" y="2113757"/>
            <a:ext cx="4700546" cy="254612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F4E238A-4FB6-447C-8257-12F2BA2B3A73}"/>
              </a:ext>
            </a:extLst>
          </p:cNvPr>
          <p:cNvSpPr txBox="1"/>
          <p:nvPr/>
        </p:nvSpPr>
        <p:spPr>
          <a:xfrm>
            <a:off x="2606600" y="4675384"/>
            <a:ext cx="1256301" cy="37706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FAQ </a:t>
            </a:r>
            <a:r>
              <a:rPr lang="ko-KR" altLang="en-US" b="1" dirty="0">
                <a:solidFill>
                  <a:srgbClr val="4C74CC"/>
                </a:solidFill>
              </a:rPr>
              <a:t>목록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BE4D73-090A-4B93-9C73-172412E4BA3D}"/>
              </a:ext>
            </a:extLst>
          </p:cNvPr>
          <p:cNvSpPr txBox="1"/>
          <p:nvPr/>
        </p:nvSpPr>
        <p:spPr>
          <a:xfrm>
            <a:off x="8329101" y="4690882"/>
            <a:ext cx="1636312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C74CC"/>
                </a:solidFill>
              </a:rPr>
              <a:t>FAQ </a:t>
            </a:r>
            <a:r>
              <a:rPr lang="ko-KR" altLang="en-US" b="1" dirty="0">
                <a:solidFill>
                  <a:srgbClr val="4C74CC"/>
                </a:solidFill>
              </a:rPr>
              <a:t>상세보기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3CF89C-ED5A-4975-AFA8-7FDB32E5B059}"/>
              </a:ext>
            </a:extLst>
          </p:cNvPr>
          <p:cNvSpPr txBox="1"/>
          <p:nvPr/>
        </p:nvSpPr>
        <p:spPr>
          <a:xfrm>
            <a:off x="8611695" y="5345383"/>
            <a:ext cx="3341738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목록 버튼 클릭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en-US" altLang="ko-KR" b="1" dirty="0">
                <a:solidFill>
                  <a:srgbClr val="4C74CC"/>
                </a:solidFill>
              </a:rPr>
              <a:t>FAQ </a:t>
            </a:r>
            <a:r>
              <a:rPr lang="ko-KR" altLang="en-US" b="1" dirty="0">
                <a:solidFill>
                  <a:srgbClr val="4C74CC"/>
                </a:solidFill>
              </a:rPr>
              <a:t>목록 페이지로 이동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D1C2972-B309-4022-87B7-A5B8EA3BA965}"/>
              </a:ext>
            </a:extLst>
          </p:cNvPr>
          <p:cNvCxnSpPr>
            <a:cxnSpLocks/>
          </p:cNvCxnSpPr>
          <p:nvPr/>
        </p:nvCxnSpPr>
        <p:spPr>
          <a:xfrm>
            <a:off x="10282564" y="3950494"/>
            <a:ext cx="0" cy="1322254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119FA86-B4FD-4D32-A79E-8EEC9EF1BDC6}"/>
              </a:ext>
            </a:extLst>
          </p:cNvPr>
          <p:cNvSpPr/>
          <p:nvPr/>
        </p:nvSpPr>
        <p:spPr>
          <a:xfrm>
            <a:off x="10202157" y="3835466"/>
            <a:ext cx="164436" cy="115028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94446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고객센터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4E238A-4FB6-447C-8257-12F2BA2B3A73}"/>
              </a:ext>
            </a:extLst>
          </p:cNvPr>
          <p:cNvSpPr txBox="1"/>
          <p:nvPr/>
        </p:nvSpPr>
        <p:spPr>
          <a:xfrm>
            <a:off x="4618495" y="5906811"/>
            <a:ext cx="18811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고객센터 페이지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94A5542-8EB6-46EB-AE01-C03680F837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08" y="1043562"/>
            <a:ext cx="4797378" cy="515251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338685208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AFE2010-F1BB-495E-9CEB-5D3019404D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982" y="2115585"/>
            <a:ext cx="4700542" cy="254612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유실물 안내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4E238A-4FB6-447C-8257-12F2BA2B3A73}"/>
              </a:ext>
            </a:extLst>
          </p:cNvPr>
          <p:cNvSpPr txBox="1"/>
          <p:nvPr/>
        </p:nvSpPr>
        <p:spPr>
          <a:xfrm>
            <a:off x="2302060" y="4740590"/>
            <a:ext cx="213049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유실물 안내</a:t>
            </a:r>
            <a:r>
              <a:rPr lang="en-US" altLang="ko-KR" b="1" dirty="0">
                <a:solidFill>
                  <a:srgbClr val="4C74CC"/>
                </a:solidFill>
              </a:rPr>
              <a:t> </a:t>
            </a:r>
            <a:r>
              <a:rPr lang="ko-KR" altLang="en-US" b="1" dirty="0">
                <a:solidFill>
                  <a:srgbClr val="4C74CC"/>
                </a:solidFill>
              </a:rPr>
              <a:t>목록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3CF89C-ED5A-4975-AFA8-7FDB32E5B059}"/>
              </a:ext>
            </a:extLst>
          </p:cNvPr>
          <p:cNvSpPr txBox="1"/>
          <p:nvPr/>
        </p:nvSpPr>
        <p:spPr>
          <a:xfrm>
            <a:off x="8371089" y="5372828"/>
            <a:ext cx="3662136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목록 버튼 클릭 시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유실물 안내</a:t>
            </a:r>
            <a:r>
              <a:rPr lang="en-US" altLang="ko-KR" b="1" dirty="0">
                <a:solidFill>
                  <a:srgbClr val="4C74CC"/>
                </a:solidFill>
              </a:rPr>
              <a:t> </a:t>
            </a:r>
            <a:r>
              <a:rPr lang="ko-KR" altLang="en-US" b="1" dirty="0">
                <a:solidFill>
                  <a:srgbClr val="4C74CC"/>
                </a:solidFill>
              </a:rPr>
              <a:t>목록 페이지로 이동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D1C2972-B309-4022-87B7-A5B8EA3BA965}"/>
              </a:ext>
            </a:extLst>
          </p:cNvPr>
          <p:cNvCxnSpPr>
            <a:cxnSpLocks/>
          </p:cNvCxnSpPr>
          <p:nvPr/>
        </p:nvCxnSpPr>
        <p:spPr>
          <a:xfrm>
            <a:off x="10307587" y="3744496"/>
            <a:ext cx="403979" cy="1757402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119FA86-B4FD-4D32-A79E-8EEC9EF1BDC6}"/>
              </a:ext>
            </a:extLst>
          </p:cNvPr>
          <p:cNvSpPr/>
          <p:nvPr/>
        </p:nvSpPr>
        <p:spPr>
          <a:xfrm>
            <a:off x="10212423" y="3647569"/>
            <a:ext cx="155793" cy="112425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B6F1F8B-419A-4510-A0A5-7BBA52FAD3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14" y="2043810"/>
            <a:ext cx="4700545" cy="261607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2D534C-68B9-4C46-B3EB-B995A32C1D1B}"/>
              </a:ext>
            </a:extLst>
          </p:cNvPr>
          <p:cNvSpPr txBox="1"/>
          <p:nvPr/>
        </p:nvSpPr>
        <p:spPr>
          <a:xfrm>
            <a:off x="8064492" y="4740590"/>
            <a:ext cx="2560964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유실물 안내</a:t>
            </a:r>
            <a:r>
              <a:rPr lang="en-US" altLang="ko-KR" b="1" dirty="0">
                <a:solidFill>
                  <a:srgbClr val="4C74CC"/>
                </a:solidFill>
              </a:rPr>
              <a:t> </a:t>
            </a:r>
            <a:r>
              <a:rPr lang="ko-KR" altLang="en-US" b="1" dirty="0">
                <a:solidFill>
                  <a:srgbClr val="4C74CC"/>
                </a:solidFill>
              </a:rPr>
              <a:t>상세보기</a:t>
            </a:r>
          </a:p>
        </p:txBody>
      </p:sp>
    </p:spTree>
    <p:extLst>
      <p:ext uri="{BB962C8B-B14F-4D97-AF65-F5344CB8AC3E}">
        <p14:creationId xmlns:p14="http://schemas.microsoft.com/office/powerpoint/2010/main" val="187537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491" y="2387918"/>
            <a:ext cx="10271018" cy="253877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3713234" y="5052819"/>
            <a:ext cx="4765531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프로그램 실행 </a:t>
            </a:r>
            <a:r>
              <a:rPr lang="en-US" altLang="ko-KR" sz="3200" b="1" dirty="0">
                <a:solidFill>
                  <a:srgbClr val="4C74CC"/>
                </a:solidFill>
              </a:rPr>
              <a:t>&amp; </a:t>
            </a:r>
            <a:r>
              <a:rPr lang="ko-KR" altLang="en-US" sz="3200" b="1" dirty="0">
                <a:solidFill>
                  <a:srgbClr val="4C74CC"/>
                </a:solidFill>
              </a:rPr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236253322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</a:t>
            </a:r>
            <a:r>
              <a:rPr lang="ko-KR" altLang="en-US" sz="2400" b="1" dirty="0">
                <a:solidFill>
                  <a:srgbClr val="4C74CC"/>
                </a:solidFill>
              </a:rPr>
              <a:t>안내사항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4E238A-4FB6-447C-8257-12F2BA2B3A73}"/>
              </a:ext>
            </a:extLst>
          </p:cNvPr>
          <p:cNvSpPr txBox="1"/>
          <p:nvPr/>
        </p:nvSpPr>
        <p:spPr>
          <a:xfrm>
            <a:off x="4618495" y="5906811"/>
            <a:ext cx="18811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C74CC"/>
                </a:solidFill>
              </a:rPr>
              <a:t>고객센터 페이지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3C0BA8-6A69-4F28-A68C-2B6B159327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935" y="1043562"/>
            <a:ext cx="4451551" cy="515251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37FC85-AA43-4226-A54A-8400541C7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905" y="3866054"/>
            <a:ext cx="3496409" cy="124794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470105B-7D81-4049-9C90-0436FBA075C4}"/>
              </a:ext>
            </a:extLst>
          </p:cNvPr>
          <p:cNvCxnSpPr>
            <a:cxnSpLocks/>
          </p:cNvCxnSpPr>
          <p:nvPr/>
        </p:nvCxnSpPr>
        <p:spPr>
          <a:xfrm flipH="1">
            <a:off x="3860800" y="4980498"/>
            <a:ext cx="4469262" cy="0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CE155A-A719-483F-9D01-4904D504FF94}"/>
              </a:ext>
            </a:extLst>
          </p:cNvPr>
          <p:cNvSpPr/>
          <p:nvPr/>
        </p:nvSpPr>
        <p:spPr>
          <a:xfrm>
            <a:off x="8330062" y="4908066"/>
            <a:ext cx="867913" cy="130657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3AE3DC-7837-431F-9BAB-1DF09696FB2D}"/>
              </a:ext>
            </a:extLst>
          </p:cNvPr>
          <p:cNvSpPr txBox="1"/>
          <p:nvPr/>
        </p:nvSpPr>
        <p:spPr>
          <a:xfrm>
            <a:off x="3876298" y="4583720"/>
            <a:ext cx="3098280" cy="33855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버튼 클릭 시 다운로드가 가능</a:t>
            </a:r>
          </a:p>
        </p:txBody>
      </p:sp>
    </p:spTree>
    <p:extLst>
      <p:ext uri="{BB962C8B-B14F-4D97-AF65-F5344CB8AC3E}">
        <p14:creationId xmlns:p14="http://schemas.microsoft.com/office/powerpoint/2010/main" val="86810422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ED12C0A-4066-4146-AC05-E2ECE3CA8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860" y="1736926"/>
            <a:ext cx="8232279" cy="4459152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(Q&amp;A - </a:t>
            </a:r>
            <a:r>
              <a:rPr lang="ko-KR" altLang="en-US" sz="2400" b="1" dirty="0">
                <a:solidFill>
                  <a:srgbClr val="4C74CC"/>
                </a:solidFill>
              </a:rPr>
              <a:t>목록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470105B-7D81-4049-9C90-0436FBA075C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4748774" y="4500145"/>
            <a:ext cx="0" cy="610018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CE155A-A719-483F-9D01-4904D504FF94}"/>
              </a:ext>
            </a:extLst>
          </p:cNvPr>
          <p:cNvSpPr/>
          <p:nvPr/>
        </p:nvSpPr>
        <p:spPr>
          <a:xfrm>
            <a:off x="4623593" y="4321101"/>
            <a:ext cx="250362" cy="179044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3AE3DC-7837-431F-9BAB-1DF09696FB2D}"/>
              </a:ext>
            </a:extLst>
          </p:cNvPr>
          <p:cNvSpPr txBox="1"/>
          <p:nvPr/>
        </p:nvSpPr>
        <p:spPr>
          <a:xfrm>
            <a:off x="3599911" y="5145447"/>
            <a:ext cx="3484708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일반 사용자는 질문을 작성할 수 </a:t>
            </a:r>
            <a:endParaRPr lang="en-US" altLang="ko-KR" sz="1600" b="1" dirty="0">
              <a:solidFill>
                <a:srgbClr val="4C74CC"/>
              </a:solidFill>
            </a:endParaRPr>
          </a:p>
          <a:p>
            <a:r>
              <a:rPr lang="ko-KR" altLang="en-US" sz="1600" b="1" dirty="0">
                <a:solidFill>
                  <a:srgbClr val="4C74CC"/>
                </a:solidFill>
              </a:rPr>
              <a:t>있도록 등록 버튼이 노출됨</a:t>
            </a:r>
          </a:p>
        </p:txBody>
      </p:sp>
    </p:spTree>
    <p:extLst>
      <p:ext uri="{BB962C8B-B14F-4D97-AF65-F5344CB8AC3E}">
        <p14:creationId xmlns:p14="http://schemas.microsoft.com/office/powerpoint/2010/main" val="428499222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DD65B44-3B51-481D-8E14-4976345BF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163" y="1716510"/>
            <a:ext cx="8259320" cy="435882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4" y="661922"/>
            <a:ext cx="10271018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4C74CC"/>
                </a:solidFill>
              </a:rPr>
              <a:t>화면설명 </a:t>
            </a:r>
            <a:r>
              <a:rPr lang="en-US" altLang="ko-KR" sz="3200" b="1" dirty="0">
                <a:solidFill>
                  <a:srgbClr val="4C74CC"/>
                </a:solidFill>
              </a:rPr>
              <a:t>– </a:t>
            </a:r>
            <a:r>
              <a:rPr lang="ko-KR" altLang="en-US" sz="3200" b="1" dirty="0">
                <a:solidFill>
                  <a:srgbClr val="4C74CC"/>
                </a:solidFill>
              </a:rPr>
              <a:t>사용자</a:t>
            </a:r>
            <a:r>
              <a:rPr lang="en-US" altLang="ko-KR" sz="3200" b="1" dirty="0">
                <a:solidFill>
                  <a:srgbClr val="4C74CC"/>
                </a:solidFill>
              </a:rPr>
              <a:t>: </a:t>
            </a:r>
            <a:r>
              <a:rPr lang="ko-KR" altLang="en-US" sz="3200" b="1" dirty="0">
                <a:solidFill>
                  <a:srgbClr val="4C74CC"/>
                </a:solidFill>
              </a:rPr>
              <a:t>고객안내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r>
              <a:rPr lang="en-US" altLang="ko-KR" sz="2400" b="1" dirty="0">
                <a:solidFill>
                  <a:srgbClr val="4C74CC"/>
                </a:solidFill>
              </a:rPr>
              <a:t>(Q&amp;A - </a:t>
            </a:r>
            <a:r>
              <a:rPr lang="ko-KR" altLang="en-US" sz="2400" b="1" dirty="0">
                <a:solidFill>
                  <a:srgbClr val="4C74CC"/>
                </a:solidFill>
              </a:rPr>
              <a:t>등록</a:t>
            </a:r>
            <a:r>
              <a:rPr lang="en-US" altLang="ko-KR" sz="2400" b="1" dirty="0">
                <a:solidFill>
                  <a:srgbClr val="4C74CC"/>
                </a:solidFill>
              </a:rPr>
              <a:t>)</a:t>
            </a:r>
            <a:endParaRPr lang="ko-KR" altLang="en-US" sz="2400" b="1" dirty="0">
              <a:solidFill>
                <a:srgbClr val="4C74CC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470105B-7D81-4049-9C90-0436FBA075C4}"/>
              </a:ext>
            </a:extLst>
          </p:cNvPr>
          <p:cNvCxnSpPr>
            <a:cxnSpLocks/>
          </p:cNvCxnSpPr>
          <p:nvPr/>
        </p:nvCxnSpPr>
        <p:spPr>
          <a:xfrm flipH="1" flipV="1">
            <a:off x="6548676" y="4877466"/>
            <a:ext cx="410923" cy="426378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CE155A-A719-483F-9D01-4904D504FF94}"/>
              </a:ext>
            </a:extLst>
          </p:cNvPr>
          <p:cNvSpPr/>
          <p:nvPr/>
        </p:nvSpPr>
        <p:spPr>
          <a:xfrm>
            <a:off x="6959599" y="5303844"/>
            <a:ext cx="209557" cy="163506"/>
          </a:xfrm>
          <a:prstGeom prst="rect">
            <a:avLst/>
          </a:prstGeom>
          <a:noFill/>
          <a:ln w="28575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3AE3DC-7837-431F-9BAB-1DF09696FB2D}"/>
              </a:ext>
            </a:extLst>
          </p:cNvPr>
          <p:cNvSpPr txBox="1"/>
          <p:nvPr/>
        </p:nvSpPr>
        <p:spPr>
          <a:xfrm>
            <a:off x="4050208" y="4217438"/>
            <a:ext cx="3484708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4C74CC"/>
                </a:solidFill>
              </a:rPr>
              <a:t>제목과 내용을 입력 후 등록 버튼을</a:t>
            </a:r>
            <a:endParaRPr lang="en-US" altLang="ko-KR" sz="1600" b="1" dirty="0">
              <a:solidFill>
                <a:srgbClr val="4C74CC"/>
              </a:solidFill>
            </a:endParaRPr>
          </a:p>
          <a:p>
            <a:r>
              <a:rPr lang="ko-KR" altLang="en-US" sz="1600" b="1" dirty="0">
                <a:solidFill>
                  <a:srgbClr val="4C74CC"/>
                </a:solidFill>
              </a:rPr>
              <a:t>클릭 시 아래와 같이 </a:t>
            </a:r>
            <a:r>
              <a:rPr lang="en-US" altLang="ko-KR" sz="1600" b="1" dirty="0">
                <a:solidFill>
                  <a:srgbClr val="4C74CC"/>
                </a:solidFill>
              </a:rPr>
              <a:t>DB</a:t>
            </a:r>
            <a:r>
              <a:rPr lang="ko-KR" altLang="en-US" sz="1600" b="1" dirty="0">
                <a:solidFill>
                  <a:srgbClr val="4C74CC"/>
                </a:solidFill>
              </a:rPr>
              <a:t>에 저장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62E4C85-ED9E-4899-AD57-0EF7C71A3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1" y="5647499"/>
            <a:ext cx="7286625" cy="1019175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08CA319-E14B-4F7D-B44A-8F06FA279FCB}"/>
              </a:ext>
            </a:extLst>
          </p:cNvPr>
          <p:cNvCxnSpPr>
            <a:cxnSpLocks/>
          </p:cNvCxnSpPr>
          <p:nvPr/>
        </p:nvCxnSpPr>
        <p:spPr>
          <a:xfrm>
            <a:off x="5446352" y="4861968"/>
            <a:ext cx="0" cy="1197867"/>
          </a:xfrm>
          <a:prstGeom prst="straightConnector1">
            <a:avLst/>
          </a:prstGeom>
          <a:ln w="38100">
            <a:solidFill>
              <a:srgbClr val="4C74CC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620764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111221102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14958666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968" y="2701255"/>
            <a:ext cx="5056064" cy="1455489"/>
          </a:xfrm>
        </p:spPr>
        <p:txBody>
          <a:bodyPr anchor="ctr">
            <a:noAutofit/>
          </a:bodyPr>
          <a:lstStyle/>
          <a:p>
            <a:r>
              <a:rPr lang="ko-KR" altLang="en-US" b="1" dirty="0">
                <a:solidFill>
                  <a:srgbClr val="F6F2E9"/>
                </a:solidFill>
              </a:rPr>
              <a:t>감사합니다</a:t>
            </a:r>
            <a:r>
              <a:rPr lang="en-US" altLang="ko-KR" b="1" dirty="0">
                <a:solidFill>
                  <a:srgbClr val="F6F2E9"/>
                </a:solidFill>
              </a:rPr>
              <a:t>.</a:t>
            </a:r>
            <a:endParaRPr lang="ko-KR" altLang="en-US" b="1" dirty="0">
              <a:solidFill>
                <a:srgbClr val="F6F2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100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3893" y="1987343"/>
            <a:ext cx="4532179" cy="346605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1513177" y="5646377"/>
            <a:ext cx="3553609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예매</a:t>
            </a:r>
          </a:p>
        </p:txBody>
      </p:sp>
      <p:pic>
        <p:nvPicPr>
          <p:cNvPr id="7" name="내용 개체 틀 2">
            <a:extLst>
              <a:ext uri="{FF2B5EF4-FFF2-40B4-BE49-F238E27FC236}">
                <a16:creationId xmlns:a16="http://schemas.microsoft.com/office/drawing/2014/main" id="{AC96978A-38C9-4DA0-87C0-27ACCAB30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1970" y="1987343"/>
            <a:ext cx="4532179" cy="346604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292493F-834F-4F95-ADBD-900BF2635AF6}"/>
              </a:ext>
            </a:extLst>
          </p:cNvPr>
          <p:cNvSpPr txBox="1">
            <a:spLocks/>
          </p:cNvSpPr>
          <p:nvPr/>
        </p:nvSpPr>
        <p:spPr>
          <a:xfrm>
            <a:off x="7141254" y="5646377"/>
            <a:ext cx="3553609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예매 확인</a:t>
            </a:r>
          </a:p>
        </p:txBody>
      </p:sp>
    </p:spTree>
    <p:extLst>
      <p:ext uri="{BB962C8B-B14F-4D97-AF65-F5344CB8AC3E}">
        <p14:creationId xmlns:p14="http://schemas.microsoft.com/office/powerpoint/2010/main" val="823870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523" y="1987343"/>
            <a:ext cx="4532179" cy="346604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741807" y="5646377"/>
            <a:ext cx="3553609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예매 취소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EF0D1A4A-66D6-45FD-A1A9-5DF9D2691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2502" y="1987344"/>
            <a:ext cx="6852781" cy="346604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C67AF758-98A7-4C96-876B-0CAAB813B973}"/>
              </a:ext>
            </a:extLst>
          </p:cNvPr>
          <p:cNvSpPr txBox="1">
            <a:spLocks/>
          </p:cNvSpPr>
          <p:nvPr/>
        </p:nvSpPr>
        <p:spPr>
          <a:xfrm>
            <a:off x="6831384" y="5646376"/>
            <a:ext cx="3315015" cy="9790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등록 및 </a:t>
            </a:r>
            <a:endParaRPr lang="en-US" altLang="ko-KR" sz="3200" b="1" dirty="0">
              <a:solidFill>
                <a:srgbClr val="4C74CC"/>
              </a:solidFill>
            </a:endParaRPr>
          </a:p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예매 내역</a:t>
            </a:r>
            <a:r>
              <a:rPr lang="en-US" altLang="ko-KR" sz="3200" b="1" dirty="0">
                <a:solidFill>
                  <a:srgbClr val="4C74CC"/>
                </a:solidFill>
              </a:rPr>
              <a:t>(.txt)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566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34921" y="2117411"/>
            <a:ext cx="6522156" cy="358495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3032953" y="5862178"/>
            <a:ext cx="6126091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관리자 아이디 </a:t>
            </a:r>
            <a:r>
              <a:rPr lang="en-US" altLang="ko-KR" sz="3200" b="1" dirty="0">
                <a:solidFill>
                  <a:srgbClr val="4C74CC"/>
                </a:solidFill>
              </a:rPr>
              <a:t>&amp; </a:t>
            </a:r>
            <a:r>
              <a:rPr lang="ko-KR" altLang="en-US" sz="3200" b="1" dirty="0">
                <a:solidFill>
                  <a:srgbClr val="4C74CC"/>
                </a:solidFill>
              </a:rPr>
              <a:t>비밀번호 인증</a:t>
            </a:r>
          </a:p>
        </p:txBody>
      </p:sp>
    </p:spTree>
    <p:extLst>
      <p:ext uri="{BB962C8B-B14F-4D97-AF65-F5344CB8AC3E}">
        <p14:creationId xmlns:p14="http://schemas.microsoft.com/office/powerpoint/2010/main" val="281025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29" y="930587"/>
            <a:ext cx="5841682" cy="1975803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4C74CC"/>
                </a:solidFill>
              </a:rPr>
              <a:t>프로젝트 순서</a:t>
            </a:r>
            <a:br>
              <a:rPr lang="en-US" altLang="ko-KR" sz="4800" b="1" dirty="0">
                <a:solidFill>
                  <a:srgbClr val="4C74CC"/>
                </a:solidFill>
              </a:rPr>
            </a:br>
            <a:endParaRPr lang="ko-KR" altLang="en-US" sz="4800" b="1" dirty="0">
              <a:solidFill>
                <a:srgbClr val="4C74CC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04C6A96-BD79-44F4-8980-8BA79AEDCF3A}"/>
              </a:ext>
            </a:extLst>
          </p:cNvPr>
          <p:cNvSpPr txBox="1">
            <a:spLocks/>
          </p:cNvSpPr>
          <p:nvPr/>
        </p:nvSpPr>
        <p:spPr>
          <a:xfrm>
            <a:off x="456604" y="2900988"/>
            <a:ext cx="2518828" cy="3146067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rgbClr val="4C74CC"/>
                </a:solidFill>
              </a:rPr>
              <a:t>Movie</a:t>
            </a:r>
          </a:p>
          <a:p>
            <a:endParaRPr lang="en-US" altLang="ko-KR" sz="2000" b="1" dirty="0">
              <a:solidFill>
                <a:srgbClr val="4C74CC"/>
              </a:solidFill>
            </a:endParaRPr>
          </a:p>
          <a:p>
            <a:r>
              <a:rPr lang="ko-KR" altLang="en-US" sz="2000" b="1" dirty="0">
                <a:solidFill>
                  <a:srgbClr val="4C74CC"/>
                </a:solidFill>
              </a:rPr>
              <a:t>영화예매 프로그램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B58894E4-4F4C-4A56-8E2D-DC66DB3941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36A3642-DC01-4BFB-A146-7059D27EDB33}"/>
              </a:ext>
            </a:extLst>
          </p:cNvPr>
          <p:cNvCxnSpPr>
            <a:cxnSpLocks/>
          </p:cNvCxnSpPr>
          <p:nvPr/>
        </p:nvCxnSpPr>
        <p:spPr>
          <a:xfrm>
            <a:off x="715301" y="2156036"/>
            <a:ext cx="4698525" cy="0"/>
          </a:xfrm>
          <a:prstGeom prst="line">
            <a:avLst/>
          </a:prstGeom>
          <a:ln w="38100">
            <a:solidFill>
              <a:srgbClr val="4C74CC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6925FD97-5CF1-4A7F-9CEC-1D06F983CEE2}"/>
              </a:ext>
            </a:extLst>
          </p:cNvPr>
          <p:cNvSpPr txBox="1">
            <a:spLocks/>
          </p:cNvSpPr>
          <p:nvPr/>
        </p:nvSpPr>
        <p:spPr>
          <a:xfrm>
            <a:off x="3377444" y="2900988"/>
            <a:ext cx="2518828" cy="3146067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rgbClr val="4C74CC"/>
                </a:solidFill>
              </a:rPr>
              <a:t>Store</a:t>
            </a:r>
          </a:p>
          <a:p>
            <a:endParaRPr lang="en-US" altLang="ko-KR" sz="2000" b="1" dirty="0">
              <a:solidFill>
                <a:srgbClr val="4C74CC"/>
              </a:solidFill>
            </a:endParaRPr>
          </a:p>
          <a:p>
            <a:r>
              <a:rPr lang="ko-KR" altLang="en-US" sz="2000" b="1" dirty="0">
                <a:solidFill>
                  <a:srgbClr val="4C74CC"/>
                </a:solidFill>
              </a:rPr>
              <a:t>쇼핑몰 프로그램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43E4478C-304E-47E7-A17E-0564D4BA2F02}"/>
              </a:ext>
            </a:extLst>
          </p:cNvPr>
          <p:cNvSpPr txBox="1">
            <a:spLocks/>
          </p:cNvSpPr>
          <p:nvPr/>
        </p:nvSpPr>
        <p:spPr>
          <a:xfrm>
            <a:off x="6298284" y="2900988"/>
            <a:ext cx="2518828" cy="3146067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rgbClr val="4C74CC"/>
                </a:solidFill>
              </a:rPr>
              <a:t>School</a:t>
            </a:r>
          </a:p>
          <a:p>
            <a:endParaRPr lang="en-US" altLang="ko-KR" sz="2000" b="1" dirty="0">
              <a:solidFill>
                <a:srgbClr val="4C74CC"/>
              </a:solidFill>
            </a:endParaRPr>
          </a:p>
          <a:p>
            <a:r>
              <a:rPr lang="ko-KR" altLang="en-US" sz="2000" b="1" dirty="0">
                <a:solidFill>
                  <a:srgbClr val="4C74CC"/>
                </a:solidFill>
              </a:rPr>
              <a:t>학생 관리 프로그램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A015305C-3142-4B70-847B-000C0CBD7845}"/>
              </a:ext>
            </a:extLst>
          </p:cNvPr>
          <p:cNvSpPr txBox="1">
            <a:spLocks/>
          </p:cNvSpPr>
          <p:nvPr/>
        </p:nvSpPr>
        <p:spPr>
          <a:xfrm>
            <a:off x="9219124" y="2900988"/>
            <a:ext cx="2518828" cy="3146067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rgbClr val="4C74CC"/>
                </a:solidFill>
              </a:rPr>
              <a:t>CRX</a:t>
            </a:r>
          </a:p>
          <a:p>
            <a:endParaRPr lang="en-US" altLang="ko-KR" sz="2000" b="1" dirty="0">
              <a:solidFill>
                <a:srgbClr val="4C74CC"/>
              </a:solidFill>
            </a:endParaRPr>
          </a:p>
          <a:p>
            <a:r>
              <a:rPr lang="ko-KR" altLang="en-US" sz="2000" b="1" dirty="0">
                <a:solidFill>
                  <a:srgbClr val="4C74CC"/>
                </a:solidFill>
              </a:rPr>
              <a:t>열차예매 프로그램</a:t>
            </a:r>
          </a:p>
        </p:txBody>
      </p:sp>
    </p:spTree>
    <p:extLst>
      <p:ext uri="{BB962C8B-B14F-4D97-AF65-F5344CB8AC3E}">
        <p14:creationId xmlns:p14="http://schemas.microsoft.com/office/powerpoint/2010/main" val="1375306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13234" y="1545733"/>
            <a:ext cx="4901377" cy="431050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3713234" y="5938895"/>
            <a:ext cx="4765531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등록 후 목록 조회</a:t>
            </a:r>
          </a:p>
        </p:txBody>
      </p:sp>
    </p:spTree>
    <p:extLst>
      <p:ext uri="{BB962C8B-B14F-4D97-AF65-F5344CB8AC3E}">
        <p14:creationId xmlns:p14="http://schemas.microsoft.com/office/powerpoint/2010/main" val="1840400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9711" y="2201818"/>
            <a:ext cx="5449413" cy="325249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1309371" y="5538723"/>
            <a:ext cx="3650092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등록</a:t>
            </a:r>
          </a:p>
        </p:txBody>
      </p:sp>
      <p:pic>
        <p:nvPicPr>
          <p:cNvPr id="7" name="내용 개체 틀 2">
            <a:extLst>
              <a:ext uri="{FF2B5EF4-FFF2-40B4-BE49-F238E27FC236}">
                <a16:creationId xmlns:a16="http://schemas.microsoft.com/office/drawing/2014/main" id="{41A72EAA-7581-4280-922A-C14A5BF9E9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9246" y="2201817"/>
            <a:ext cx="5449413" cy="325249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EEA12D6D-9728-452E-80BD-E3209A5D75C6}"/>
              </a:ext>
            </a:extLst>
          </p:cNvPr>
          <p:cNvSpPr txBox="1">
            <a:spLocks/>
          </p:cNvSpPr>
          <p:nvPr/>
        </p:nvSpPr>
        <p:spPr>
          <a:xfrm>
            <a:off x="7228906" y="5538723"/>
            <a:ext cx="3650092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목록 조회</a:t>
            </a:r>
          </a:p>
        </p:txBody>
      </p:sp>
    </p:spTree>
    <p:extLst>
      <p:ext uri="{BB962C8B-B14F-4D97-AF65-F5344CB8AC3E}">
        <p14:creationId xmlns:p14="http://schemas.microsoft.com/office/powerpoint/2010/main" val="17040896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63A9F17-0C56-4935-A2B1-A0EF63D1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13681" y="1844843"/>
            <a:ext cx="4964638" cy="365760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6E1BF20-1143-4EE9-8918-C5AD0B4E5285}"/>
              </a:ext>
            </a:extLst>
          </p:cNvPr>
          <p:cNvSpPr txBox="1">
            <a:spLocks/>
          </p:cNvSpPr>
          <p:nvPr/>
        </p:nvSpPr>
        <p:spPr>
          <a:xfrm>
            <a:off x="4270954" y="5618933"/>
            <a:ext cx="3650092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영화 삭제</a:t>
            </a:r>
          </a:p>
        </p:txBody>
      </p:sp>
    </p:spTree>
    <p:extLst>
      <p:ext uri="{BB962C8B-B14F-4D97-AF65-F5344CB8AC3E}">
        <p14:creationId xmlns:p14="http://schemas.microsoft.com/office/powerpoint/2010/main" val="3296492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1102138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3842304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968" y="2701255"/>
            <a:ext cx="5056064" cy="1455489"/>
          </a:xfrm>
        </p:spPr>
        <p:txBody>
          <a:bodyPr anchor="ctr">
            <a:noAutofit/>
          </a:bodyPr>
          <a:lstStyle/>
          <a:p>
            <a:r>
              <a:rPr lang="ko-KR" altLang="en-US" b="1" dirty="0">
                <a:solidFill>
                  <a:srgbClr val="F6F2E9"/>
                </a:solidFill>
              </a:rPr>
              <a:t>감사합니다</a:t>
            </a:r>
            <a:r>
              <a:rPr lang="en-US" altLang="ko-KR" b="1" dirty="0">
                <a:solidFill>
                  <a:srgbClr val="F6F2E9"/>
                </a:solidFill>
              </a:rPr>
              <a:t>.</a:t>
            </a:r>
            <a:endParaRPr lang="ko-KR" altLang="en-US" b="1" dirty="0">
              <a:solidFill>
                <a:srgbClr val="F6F2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5359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29" y="930587"/>
            <a:ext cx="5841682" cy="1975803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4C74CC"/>
                </a:solidFill>
              </a:rPr>
              <a:t>미니 프로젝트</a:t>
            </a:r>
            <a:r>
              <a:rPr lang="en-US" altLang="ko-KR" sz="4800" b="1" dirty="0">
                <a:solidFill>
                  <a:srgbClr val="4C74CC"/>
                </a:solidFill>
              </a:rPr>
              <a:t>2</a:t>
            </a:r>
            <a:br>
              <a:rPr lang="en-US" altLang="ko-KR" sz="4800" b="1" dirty="0">
                <a:solidFill>
                  <a:srgbClr val="4C74CC"/>
                </a:solidFill>
              </a:rPr>
            </a:br>
            <a:r>
              <a:rPr lang="ko-KR" altLang="en-US" sz="4800" b="1" dirty="0">
                <a:solidFill>
                  <a:srgbClr val="4C74CC"/>
                </a:solidFill>
              </a:rPr>
              <a:t>포트폴리오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B58894E4-4F4C-4A56-8E2D-DC66DB3941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7BE793F-5215-4646-809B-3DEE23044C7C}"/>
              </a:ext>
            </a:extLst>
          </p:cNvPr>
          <p:cNvSpPr txBox="1">
            <a:spLocks/>
          </p:cNvSpPr>
          <p:nvPr/>
        </p:nvSpPr>
        <p:spPr>
          <a:xfrm>
            <a:off x="1933073" y="2906390"/>
            <a:ext cx="8325853" cy="19758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Store</a:t>
            </a:r>
          </a:p>
          <a:p>
            <a:r>
              <a:rPr lang="ko-KR" altLang="en-US" b="1" dirty="0">
                <a:solidFill>
                  <a:srgbClr val="4C74CC"/>
                </a:solidFill>
              </a:rPr>
              <a:t>쇼핑몰 프로그램</a:t>
            </a:r>
          </a:p>
        </p:txBody>
      </p:sp>
    </p:spTree>
    <p:extLst>
      <p:ext uri="{BB962C8B-B14F-4D97-AF65-F5344CB8AC3E}">
        <p14:creationId xmlns:p14="http://schemas.microsoft.com/office/powerpoint/2010/main" val="3998906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0CB8D51-B1A9-41FE-B6EE-7B88070BD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4C74CC"/>
                </a:solidFill>
              </a:rPr>
              <a:t>목차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1D32551-985D-4FE9-9F07-8647F270EC7E}"/>
              </a:ext>
            </a:extLst>
          </p:cNvPr>
          <p:cNvSpPr txBox="1">
            <a:spLocks/>
          </p:cNvSpPr>
          <p:nvPr/>
        </p:nvSpPr>
        <p:spPr>
          <a:xfrm>
            <a:off x="3315562" y="179941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1.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C7D4120-B0EF-4F4C-9E6E-D609385490AD}"/>
              </a:ext>
            </a:extLst>
          </p:cNvPr>
          <p:cNvSpPr txBox="1">
            <a:spLocks/>
          </p:cNvSpPr>
          <p:nvPr/>
        </p:nvSpPr>
        <p:spPr>
          <a:xfrm>
            <a:off x="3315562" y="304268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2.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개요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FF8DB16-1D30-40BE-9CAF-C35A66A8FD16}"/>
              </a:ext>
            </a:extLst>
          </p:cNvPr>
          <p:cNvSpPr txBox="1">
            <a:spLocks/>
          </p:cNvSpPr>
          <p:nvPr/>
        </p:nvSpPr>
        <p:spPr>
          <a:xfrm>
            <a:off x="3315562" y="428594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3.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화면설명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BE4AC2E-15E1-4413-99FE-C9BD1AFDFA2B}"/>
              </a:ext>
            </a:extLst>
          </p:cNvPr>
          <p:cNvSpPr txBox="1">
            <a:spLocks/>
          </p:cNvSpPr>
          <p:nvPr/>
        </p:nvSpPr>
        <p:spPr>
          <a:xfrm>
            <a:off x="3315562" y="552920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4. </a:t>
            </a:r>
            <a:r>
              <a:rPr lang="ko-KR" altLang="en-US" sz="4800" b="1" dirty="0">
                <a:solidFill>
                  <a:srgbClr val="4C74CC"/>
                </a:solidFill>
              </a:rPr>
              <a:t>질의응답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D84B1C-D59B-4E19-90C8-E60B3A0763F3}"/>
              </a:ext>
            </a:extLst>
          </p:cNvPr>
          <p:cNvCxnSpPr>
            <a:cxnSpLocks/>
          </p:cNvCxnSpPr>
          <p:nvPr/>
        </p:nvCxnSpPr>
        <p:spPr>
          <a:xfrm>
            <a:off x="2877839" y="947956"/>
            <a:ext cx="0" cy="5351244"/>
          </a:xfrm>
          <a:prstGeom prst="line">
            <a:avLst/>
          </a:prstGeom>
          <a:ln w="38100">
            <a:solidFill>
              <a:srgbClr val="4C74CC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0437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기획의도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73294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451099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서비스 개요</a:t>
            </a:r>
          </a:p>
        </p:txBody>
      </p:sp>
    </p:spTree>
    <p:extLst>
      <p:ext uri="{BB962C8B-B14F-4D97-AF65-F5344CB8AC3E}">
        <p14:creationId xmlns:p14="http://schemas.microsoft.com/office/powerpoint/2010/main" val="2171748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기획의도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F4F61CB-4FED-4804-AA92-23A1362A7BBA}"/>
              </a:ext>
            </a:extLst>
          </p:cNvPr>
          <p:cNvSpPr txBox="1">
            <a:spLocks/>
          </p:cNvSpPr>
          <p:nvPr/>
        </p:nvSpPr>
        <p:spPr>
          <a:xfrm>
            <a:off x="1122947" y="2117411"/>
            <a:ext cx="9785685" cy="3401073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전체 제품 목록 중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원하는 제품을 선택 후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결제할 수 있는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158173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29" y="930587"/>
            <a:ext cx="5841682" cy="1975803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4C74CC"/>
                </a:solidFill>
              </a:rPr>
              <a:t>미니 프로젝트</a:t>
            </a:r>
            <a:r>
              <a:rPr lang="en-US" altLang="ko-KR" sz="4800" b="1" dirty="0">
                <a:solidFill>
                  <a:srgbClr val="4C74CC"/>
                </a:solidFill>
              </a:rPr>
              <a:t>1</a:t>
            </a:r>
            <a:br>
              <a:rPr lang="en-US" altLang="ko-KR" sz="4800" b="1" dirty="0">
                <a:solidFill>
                  <a:srgbClr val="4C74CC"/>
                </a:solidFill>
              </a:rPr>
            </a:br>
            <a:r>
              <a:rPr lang="ko-KR" altLang="en-US" sz="4800" b="1" dirty="0">
                <a:solidFill>
                  <a:srgbClr val="4C74CC"/>
                </a:solidFill>
              </a:rPr>
              <a:t>포트폴리오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04C6A96-BD79-44F4-8980-8BA79AEDCF3A}"/>
              </a:ext>
            </a:extLst>
          </p:cNvPr>
          <p:cNvSpPr txBox="1">
            <a:spLocks/>
          </p:cNvSpPr>
          <p:nvPr/>
        </p:nvSpPr>
        <p:spPr>
          <a:xfrm>
            <a:off x="1933073" y="2906390"/>
            <a:ext cx="8325853" cy="19758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Movie</a:t>
            </a:r>
          </a:p>
          <a:p>
            <a:r>
              <a:rPr lang="ko-KR" altLang="en-US" b="1" dirty="0">
                <a:solidFill>
                  <a:srgbClr val="4C74CC"/>
                </a:solidFill>
              </a:rPr>
              <a:t>영화예매 프로그램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B58894E4-4F4C-4A56-8E2D-DC66DB3941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640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8BBCFD3-F270-409A-83B5-C61B132DDE66}"/>
              </a:ext>
            </a:extLst>
          </p:cNvPr>
          <p:cNvSpPr/>
          <p:nvPr/>
        </p:nvSpPr>
        <p:spPr>
          <a:xfrm>
            <a:off x="1236445" y="2829152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회원가입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F216894-EF0B-4DCB-8AFD-93B5952349FD}"/>
              </a:ext>
            </a:extLst>
          </p:cNvPr>
          <p:cNvSpPr/>
          <p:nvPr/>
        </p:nvSpPr>
        <p:spPr>
          <a:xfrm>
            <a:off x="1241955" y="4622778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로그인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CBFCD9D-B5B3-4F81-8239-D1F8485B59AC}"/>
              </a:ext>
            </a:extLst>
          </p:cNvPr>
          <p:cNvCxnSpPr>
            <a:cxnSpLocks/>
          </p:cNvCxnSpPr>
          <p:nvPr/>
        </p:nvCxnSpPr>
        <p:spPr>
          <a:xfrm>
            <a:off x="1678370" y="3361965"/>
            <a:ext cx="0" cy="10446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E8252BB-50F6-4625-9AEC-04453CAC752D}"/>
              </a:ext>
            </a:extLst>
          </p:cNvPr>
          <p:cNvSpPr/>
          <p:nvPr/>
        </p:nvSpPr>
        <p:spPr>
          <a:xfrm>
            <a:off x="1236445" y="1865683"/>
            <a:ext cx="883850" cy="418511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메인화면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E462006-3727-45A5-B29E-EA792B91FE2A}"/>
              </a:ext>
            </a:extLst>
          </p:cNvPr>
          <p:cNvCxnSpPr>
            <a:cxnSpLocks/>
          </p:cNvCxnSpPr>
          <p:nvPr/>
        </p:nvCxnSpPr>
        <p:spPr>
          <a:xfrm>
            <a:off x="1678370" y="2416629"/>
            <a:ext cx="0" cy="2598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683C802-8953-40EF-8CD0-C99E7C8D5F18}"/>
              </a:ext>
            </a:extLst>
          </p:cNvPr>
          <p:cNvSpPr/>
          <p:nvPr/>
        </p:nvSpPr>
        <p:spPr>
          <a:xfrm>
            <a:off x="3201136" y="1865683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제품목록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CC1EB9C-4D74-4B30-91D5-7A03C1521954}"/>
              </a:ext>
            </a:extLst>
          </p:cNvPr>
          <p:cNvCxnSpPr>
            <a:cxnSpLocks/>
          </p:cNvCxnSpPr>
          <p:nvPr/>
        </p:nvCxnSpPr>
        <p:spPr>
          <a:xfrm>
            <a:off x="3899071" y="3040809"/>
            <a:ext cx="6999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096C4BE-A1C1-4742-9340-D9C9F2FFF4C2}"/>
              </a:ext>
            </a:extLst>
          </p:cNvPr>
          <p:cNvSpPr/>
          <p:nvPr/>
        </p:nvSpPr>
        <p:spPr>
          <a:xfrm>
            <a:off x="5171974" y="1865683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상세정보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DE4DF44-397E-4CDE-8438-293BA0E1611E}"/>
              </a:ext>
            </a:extLst>
          </p:cNvPr>
          <p:cNvCxnSpPr>
            <a:cxnSpLocks/>
          </p:cNvCxnSpPr>
          <p:nvPr/>
        </p:nvCxnSpPr>
        <p:spPr>
          <a:xfrm>
            <a:off x="4286591" y="2074938"/>
            <a:ext cx="673111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EC574DF-7A89-454C-A7A8-86083A102745}"/>
              </a:ext>
            </a:extLst>
          </p:cNvPr>
          <p:cNvSpPr/>
          <p:nvPr/>
        </p:nvSpPr>
        <p:spPr>
          <a:xfrm>
            <a:off x="2879492" y="2862233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rgbClr val="F6F2E9"/>
                </a:solidFill>
              </a:rPr>
              <a:t>일반사용자</a:t>
            </a:r>
            <a:endParaRPr lang="en-US" altLang="ko-KR" sz="1000" b="1" dirty="0">
              <a:solidFill>
                <a:srgbClr val="F6F2E9"/>
              </a:solidFill>
            </a:endParaRPr>
          </a:p>
          <a:p>
            <a:pPr algn="ctr"/>
            <a:r>
              <a:rPr lang="ko-KR" altLang="en-US" sz="1000" b="1" dirty="0">
                <a:solidFill>
                  <a:srgbClr val="F6F2E9"/>
                </a:solidFill>
              </a:rPr>
              <a:t>로그인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C1D8AE7-3BD1-4F6E-A891-3D8F5DE2740A}"/>
              </a:ext>
            </a:extLst>
          </p:cNvPr>
          <p:cNvCxnSpPr>
            <a:cxnSpLocks/>
          </p:cNvCxnSpPr>
          <p:nvPr/>
        </p:nvCxnSpPr>
        <p:spPr>
          <a:xfrm flipV="1">
            <a:off x="2168454" y="3462093"/>
            <a:ext cx="552831" cy="9434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FC04D0CF-062F-451B-8C34-7ADD9E82C24F}"/>
              </a:ext>
            </a:extLst>
          </p:cNvPr>
          <p:cNvSpPr/>
          <p:nvPr/>
        </p:nvSpPr>
        <p:spPr>
          <a:xfrm>
            <a:off x="4741015" y="2831553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제품목록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7384037-FE0D-4053-BD1E-11F1C611BD3F}"/>
              </a:ext>
            </a:extLst>
          </p:cNvPr>
          <p:cNvSpPr/>
          <p:nvPr/>
        </p:nvSpPr>
        <p:spPr>
          <a:xfrm>
            <a:off x="6558975" y="2812374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상세정보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9E4473B2-04E9-41CF-BC19-340DB898C9D1}"/>
              </a:ext>
            </a:extLst>
          </p:cNvPr>
          <p:cNvSpPr/>
          <p:nvPr/>
        </p:nvSpPr>
        <p:spPr>
          <a:xfrm>
            <a:off x="8412813" y="2814775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장바구니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CA66F98-F38A-4CC8-99DD-919A801F9B5D}"/>
              </a:ext>
            </a:extLst>
          </p:cNvPr>
          <p:cNvSpPr/>
          <p:nvPr/>
        </p:nvSpPr>
        <p:spPr>
          <a:xfrm>
            <a:off x="10207580" y="2814775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배송정보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9F7E3F4-12F4-4E94-8C98-C1E1C7513643}"/>
              </a:ext>
            </a:extLst>
          </p:cNvPr>
          <p:cNvCxnSpPr>
            <a:cxnSpLocks/>
          </p:cNvCxnSpPr>
          <p:nvPr/>
        </p:nvCxnSpPr>
        <p:spPr>
          <a:xfrm>
            <a:off x="10649505" y="3283620"/>
            <a:ext cx="0" cy="571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2A9A780-646C-49E6-9232-34E44896D6DC}"/>
              </a:ext>
            </a:extLst>
          </p:cNvPr>
          <p:cNvSpPr/>
          <p:nvPr/>
        </p:nvSpPr>
        <p:spPr>
          <a:xfrm>
            <a:off x="10207580" y="3921112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주문정보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3998D74-7EB2-4B59-9BBE-EE4E50932913}"/>
              </a:ext>
            </a:extLst>
          </p:cNvPr>
          <p:cNvSpPr/>
          <p:nvPr/>
        </p:nvSpPr>
        <p:spPr>
          <a:xfrm>
            <a:off x="10207580" y="5060607"/>
            <a:ext cx="883850" cy="4504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주문완료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AA33C3C8-FFAC-4C8C-A011-D151EF745B07}"/>
              </a:ext>
            </a:extLst>
          </p:cNvPr>
          <p:cNvSpPr/>
          <p:nvPr/>
        </p:nvSpPr>
        <p:spPr>
          <a:xfrm>
            <a:off x="1236445" y="6115355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로그아웃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C6B12B9-6D88-4D28-93E0-84883CF6ADF0}"/>
              </a:ext>
            </a:extLst>
          </p:cNvPr>
          <p:cNvCxnSpPr>
            <a:cxnSpLocks/>
          </p:cNvCxnSpPr>
          <p:nvPr/>
        </p:nvCxnSpPr>
        <p:spPr>
          <a:xfrm>
            <a:off x="1661044" y="5257449"/>
            <a:ext cx="0" cy="7583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3E71E9E-D109-4FB3-BEFD-1730CC43E8D3}"/>
              </a:ext>
            </a:extLst>
          </p:cNvPr>
          <p:cNvSpPr/>
          <p:nvPr/>
        </p:nvSpPr>
        <p:spPr>
          <a:xfrm>
            <a:off x="2879492" y="6115356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회원편집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34C8040-3613-4BB2-B316-434C57E3B61A}"/>
              </a:ext>
            </a:extLst>
          </p:cNvPr>
          <p:cNvCxnSpPr>
            <a:cxnSpLocks/>
          </p:cNvCxnSpPr>
          <p:nvPr/>
        </p:nvCxnSpPr>
        <p:spPr>
          <a:xfrm>
            <a:off x="2162518" y="5139006"/>
            <a:ext cx="653331" cy="8432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5537DCAD-51F6-4BCC-B744-261942440834}"/>
              </a:ext>
            </a:extLst>
          </p:cNvPr>
          <p:cNvSpPr/>
          <p:nvPr/>
        </p:nvSpPr>
        <p:spPr>
          <a:xfrm>
            <a:off x="4955627" y="6081561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회원수정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C0654DB-5906-42AC-8383-1DC3A930C2E4}"/>
              </a:ext>
            </a:extLst>
          </p:cNvPr>
          <p:cNvCxnSpPr>
            <a:cxnSpLocks/>
          </p:cNvCxnSpPr>
          <p:nvPr/>
        </p:nvCxnSpPr>
        <p:spPr>
          <a:xfrm>
            <a:off x="3899071" y="6307968"/>
            <a:ext cx="888727" cy="166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5E83909-BF1E-476E-AEB0-903DA94BB61C}"/>
              </a:ext>
            </a:extLst>
          </p:cNvPr>
          <p:cNvSpPr/>
          <p:nvPr/>
        </p:nvSpPr>
        <p:spPr>
          <a:xfrm>
            <a:off x="4963943" y="5399561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회원탈퇴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FF445CF-2271-4196-9994-C904781741B3}"/>
              </a:ext>
            </a:extLst>
          </p:cNvPr>
          <p:cNvCxnSpPr>
            <a:cxnSpLocks/>
          </p:cNvCxnSpPr>
          <p:nvPr/>
        </p:nvCxnSpPr>
        <p:spPr>
          <a:xfrm flipV="1">
            <a:off x="3899071" y="5754848"/>
            <a:ext cx="888727" cy="3267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8033CBB1-3823-4ABF-9730-F34CE5E9794D}"/>
              </a:ext>
            </a:extLst>
          </p:cNvPr>
          <p:cNvSpPr/>
          <p:nvPr/>
        </p:nvSpPr>
        <p:spPr>
          <a:xfrm>
            <a:off x="4963943" y="4642096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rgbClr val="F6F2E9"/>
                </a:solidFill>
              </a:rPr>
              <a:t>관리자</a:t>
            </a:r>
            <a:endParaRPr lang="en-US" altLang="ko-KR" sz="1050" b="1" dirty="0">
              <a:solidFill>
                <a:srgbClr val="F6F2E9"/>
              </a:solidFill>
            </a:endParaRPr>
          </a:p>
          <a:p>
            <a:pPr algn="ctr"/>
            <a:r>
              <a:rPr lang="ko-KR" altLang="en-US" sz="1050" b="1" dirty="0">
                <a:solidFill>
                  <a:srgbClr val="F6F2E9"/>
                </a:solidFill>
              </a:rPr>
              <a:t>로그인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8D510E2-43E3-4410-A22F-3113D06B64B4}"/>
              </a:ext>
            </a:extLst>
          </p:cNvPr>
          <p:cNvCxnSpPr>
            <a:cxnSpLocks/>
          </p:cNvCxnSpPr>
          <p:nvPr/>
        </p:nvCxnSpPr>
        <p:spPr>
          <a:xfrm>
            <a:off x="2305247" y="4826784"/>
            <a:ext cx="229192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2A4AAC06-9479-470A-A4CF-E7DE5FA8CDFF}"/>
              </a:ext>
            </a:extLst>
          </p:cNvPr>
          <p:cNvSpPr/>
          <p:nvPr/>
        </p:nvSpPr>
        <p:spPr>
          <a:xfrm>
            <a:off x="6872362" y="5449366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제품삭제</a:t>
            </a:r>
            <a:endParaRPr lang="en-US" altLang="ko-KR" sz="1200" b="1" dirty="0">
              <a:solidFill>
                <a:srgbClr val="F6F2E9"/>
              </a:solidFill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C23F732-01D9-4A0D-BC26-E1A4D2667155}"/>
              </a:ext>
            </a:extLst>
          </p:cNvPr>
          <p:cNvCxnSpPr>
            <a:cxnSpLocks/>
          </p:cNvCxnSpPr>
          <p:nvPr/>
        </p:nvCxnSpPr>
        <p:spPr>
          <a:xfrm>
            <a:off x="6023938" y="5060607"/>
            <a:ext cx="662088" cy="4393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3C28AE5-C747-4C63-8540-A70FA7AD26E9}"/>
              </a:ext>
            </a:extLst>
          </p:cNvPr>
          <p:cNvCxnSpPr>
            <a:cxnSpLocks/>
          </p:cNvCxnSpPr>
          <p:nvPr/>
        </p:nvCxnSpPr>
        <p:spPr>
          <a:xfrm flipV="1">
            <a:off x="6028888" y="4806863"/>
            <a:ext cx="65713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FB6237B9-35BC-4B57-96B0-2DD532017CFB}"/>
              </a:ext>
            </a:extLst>
          </p:cNvPr>
          <p:cNvSpPr/>
          <p:nvPr/>
        </p:nvSpPr>
        <p:spPr>
          <a:xfrm>
            <a:off x="6868624" y="3787318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제품등록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D304D23-EB05-4B2B-9224-9E9F879079E6}"/>
              </a:ext>
            </a:extLst>
          </p:cNvPr>
          <p:cNvSpPr/>
          <p:nvPr/>
        </p:nvSpPr>
        <p:spPr>
          <a:xfrm>
            <a:off x="6868624" y="4618342"/>
            <a:ext cx="883850" cy="41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6F2E9"/>
                </a:solidFill>
              </a:rPr>
              <a:t>제품수정</a:t>
            </a:r>
            <a:endParaRPr lang="en-US" altLang="ko-KR" sz="1200" b="1" dirty="0">
              <a:solidFill>
                <a:srgbClr val="F6F2E9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7CF7B282-0006-4625-BFB1-DC477970DD98}"/>
              </a:ext>
            </a:extLst>
          </p:cNvPr>
          <p:cNvCxnSpPr>
            <a:cxnSpLocks/>
          </p:cNvCxnSpPr>
          <p:nvPr/>
        </p:nvCxnSpPr>
        <p:spPr>
          <a:xfrm flipV="1">
            <a:off x="6023938" y="4174188"/>
            <a:ext cx="619586" cy="4039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제목 1">
            <a:extLst>
              <a:ext uri="{FF2B5EF4-FFF2-40B4-BE49-F238E27FC236}">
                <a16:creationId xmlns:a16="http://schemas.microsoft.com/office/drawing/2014/main" id="{498144F4-C0A4-47EB-B06F-D9955B8169C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2B08B996-2194-49A7-8C8C-7572C7C0D37D}"/>
              </a:ext>
            </a:extLst>
          </p:cNvPr>
          <p:cNvCxnSpPr>
            <a:cxnSpLocks/>
          </p:cNvCxnSpPr>
          <p:nvPr/>
        </p:nvCxnSpPr>
        <p:spPr>
          <a:xfrm>
            <a:off x="5746530" y="3024031"/>
            <a:ext cx="6999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93853689-90E9-403E-91D9-41322F04A841}"/>
              </a:ext>
            </a:extLst>
          </p:cNvPr>
          <p:cNvCxnSpPr>
            <a:cxnSpLocks/>
          </p:cNvCxnSpPr>
          <p:nvPr/>
        </p:nvCxnSpPr>
        <p:spPr>
          <a:xfrm>
            <a:off x="7565060" y="3024031"/>
            <a:ext cx="6999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95478729-FD9E-4BB5-A347-2FEBC75DFAD1}"/>
              </a:ext>
            </a:extLst>
          </p:cNvPr>
          <p:cNvCxnSpPr>
            <a:cxnSpLocks/>
          </p:cNvCxnSpPr>
          <p:nvPr/>
        </p:nvCxnSpPr>
        <p:spPr>
          <a:xfrm>
            <a:off x="9435805" y="3024031"/>
            <a:ext cx="6999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96087D21-3564-4F55-90A4-4DB32C6E28CB}"/>
              </a:ext>
            </a:extLst>
          </p:cNvPr>
          <p:cNvCxnSpPr>
            <a:cxnSpLocks/>
          </p:cNvCxnSpPr>
          <p:nvPr/>
        </p:nvCxnSpPr>
        <p:spPr>
          <a:xfrm>
            <a:off x="10649505" y="4405501"/>
            <a:ext cx="0" cy="571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AF0C8331-795B-4ED4-A1C1-5AE4FBE45EAE}"/>
              </a:ext>
            </a:extLst>
          </p:cNvPr>
          <p:cNvCxnSpPr>
            <a:cxnSpLocks/>
          </p:cNvCxnSpPr>
          <p:nvPr/>
        </p:nvCxnSpPr>
        <p:spPr>
          <a:xfrm>
            <a:off x="2300026" y="2074938"/>
            <a:ext cx="6999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156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개요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8985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개발환경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99863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ER </a:t>
            </a:r>
            <a:r>
              <a:rPr lang="ko-KR" altLang="en-US" sz="4800" b="1" dirty="0">
                <a:solidFill>
                  <a:srgbClr val="F6F2E9"/>
                </a:solidFill>
              </a:rPr>
              <a:t>다이어그램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9B85A92-8B13-4375-868C-A37A8BCB2EE6}"/>
              </a:ext>
            </a:extLst>
          </p:cNvPr>
          <p:cNvSpPr txBox="1">
            <a:spLocks/>
          </p:cNvSpPr>
          <p:nvPr/>
        </p:nvSpPr>
        <p:spPr>
          <a:xfrm>
            <a:off x="3063892" y="510986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3902478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48C0AEB-2AB7-43F6-B144-D44DA100EDED}"/>
              </a:ext>
            </a:extLst>
          </p:cNvPr>
          <p:cNvGraphicFramePr>
            <a:graphicFrameLocks noGrp="1"/>
          </p:cNvGraphicFramePr>
          <p:nvPr/>
        </p:nvGraphicFramePr>
        <p:xfrm>
          <a:off x="1559859" y="2151044"/>
          <a:ext cx="9224681" cy="404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5467">
                  <a:extLst>
                    <a:ext uri="{9D8B030D-6E8A-4147-A177-3AD203B41FA5}">
                      <a16:colId xmlns:a16="http://schemas.microsoft.com/office/drawing/2014/main" val="380035711"/>
                    </a:ext>
                  </a:extLst>
                </a:gridCol>
                <a:gridCol w="6469214">
                  <a:extLst>
                    <a:ext uri="{9D8B030D-6E8A-4147-A177-3AD203B41FA5}">
                      <a16:colId xmlns:a16="http://schemas.microsoft.com/office/drawing/2014/main" val="1796907345"/>
                    </a:ext>
                  </a:extLst>
                </a:gridCol>
              </a:tblGrid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운영체제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Window10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416299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IDE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Eclipse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12101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웹 서버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Apache Tomcat 9.0.64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648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>
                          <a:solidFill>
                            <a:srgbClr val="F6F2E9"/>
                          </a:solidFill>
                        </a:rPr>
                        <a:t>데이터베이스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MySQL Server 8.0.37</a:t>
                      </a: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609153"/>
                  </a:ext>
                </a:extLst>
              </a:tr>
              <a:tr h="8090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dirty="0">
                          <a:solidFill>
                            <a:srgbClr val="F6F2E9"/>
                          </a:solidFill>
                        </a:rPr>
                        <a:t>Language</a:t>
                      </a:r>
                      <a:endParaRPr lang="ko-KR" altLang="en-US" sz="2400" b="1" dirty="0">
                        <a:solidFill>
                          <a:srgbClr val="F6F2E9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>
                          <a:solidFill>
                            <a:srgbClr val="4C74CC"/>
                          </a:solidFill>
                        </a:rPr>
                        <a:t>Java15</a:t>
                      </a:r>
                      <a:endParaRPr lang="ko-KR" altLang="en-US" sz="2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167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4346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33116743-872C-41EE-B278-BA03CC57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4483" y="1885955"/>
            <a:ext cx="8493012" cy="431012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38492962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/>
        </p:nvGraphicFramePr>
        <p:xfrm>
          <a:off x="1006679" y="1959437"/>
          <a:ext cx="10234569" cy="41980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41980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board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게시판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num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작성자 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name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작성자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subject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VARCHAR(100)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content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TEXT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regist_day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작성일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VARCHAR(30)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51422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hit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885194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ip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작성 </a:t>
                      </a: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ip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145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0408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/>
        </p:nvGraphicFramePr>
        <p:xfrm>
          <a:off x="1006679" y="1959437"/>
          <a:ext cx="10234569" cy="377821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41980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product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제품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prodId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제품번호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name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제품명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price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가격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description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상세설명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TEXT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category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instock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재고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INT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51422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filename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첨부파일명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VARCHAR(255)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8851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4392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981DC2F-C4B8-45A0-AC1B-CA108EA5B919}"/>
              </a:ext>
            </a:extLst>
          </p:cNvPr>
          <p:cNvGraphicFramePr>
            <a:graphicFrameLocks noGrp="1"/>
          </p:cNvGraphicFramePr>
          <p:nvPr/>
        </p:nvGraphicFramePr>
        <p:xfrm>
          <a:off x="1006679" y="1959437"/>
          <a:ext cx="10234569" cy="461782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50486">
                  <a:extLst>
                    <a:ext uri="{9D8B030D-6E8A-4147-A177-3AD203B41FA5}">
                      <a16:colId xmlns:a16="http://schemas.microsoft.com/office/drawing/2014/main" val="2511567869"/>
                    </a:ext>
                  </a:extLst>
                </a:gridCol>
                <a:gridCol w="1907385">
                  <a:extLst>
                    <a:ext uri="{9D8B030D-6E8A-4147-A177-3AD203B41FA5}">
                      <a16:colId xmlns:a16="http://schemas.microsoft.com/office/drawing/2014/main" val="2040563701"/>
                    </a:ext>
                  </a:extLst>
                </a:gridCol>
                <a:gridCol w="2558687">
                  <a:extLst>
                    <a:ext uri="{9D8B030D-6E8A-4147-A177-3AD203B41FA5}">
                      <a16:colId xmlns:a16="http://schemas.microsoft.com/office/drawing/2014/main" val="2918719821"/>
                    </a:ext>
                  </a:extLst>
                </a:gridCol>
                <a:gridCol w="1853110">
                  <a:extLst>
                    <a:ext uri="{9D8B030D-6E8A-4147-A177-3AD203B41FA5}">
                      <a16:colId xmlns:a16="http://schemas.microsoft.com/office/drawing/2014/main" val="2069191059"/>
                    </a:ext>
                  </a:extLst>
                </a:gridCol>
                <a:gridCol w="697823">
                  <a:extLst>
                    <a:ext uri="{9D8B030D-6E8A-4147-A177-3AD203B41FA5}">
                      <a16:colId xmlns:a16="http://schemas.microsoft.com/office/drawing/2014/main" val="1334530287"/>
                    </a:ext>
                  </a:extLst>
                </a:gridCol>
                <a:gridCol w="674564">
                  <a:extLst>
                    <a:ext uri="{9D8B030D-6E8A-4147-A177-3AD203B41FA5}">
                      <a16:colId xmlns:a16="http://schemas.microsoft.com/office/drawing/2014/main" val="2312428080"/>
                    </a:ext>
                  </a:extLst>
                </a:gridCol>
                <a:gridCol w="1892514">
                  <a:extLst>
                    <a:ext uri="{9D8B030D-6E8A-4147-A177-3AD203B41FA5}">
                      <a16:colId xmlns:a16="http://schemas.microsoft.com/office/drawing/2014/main" val="1791910317"/>
                    </a:ext>
                  </a:extLst>
                </a:gridCol>
              </a:tblGrid>
              <a:tr h="41980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0070C0"/>
                          </a:solidFill>
                        </a:rPr>
                        <a:t>member</a:t>
                      </a:r>
                      <a:endParaRPr lang="ko-KR" altLang="en-US" sz="1600" b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Table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0070C0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585423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Name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Column Comment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Data Type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PK/FK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Null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F6F2E9"/>
                          </a:solidFill>
                        </a:rPr>
                        <a:t>Note</a:t>
                      </a:r>
                      <a:endParaRPr lang="ko-KR" altLang="en-US" sz="1600" b="1" dirty="0">
                        <a:solidFill>
                          <a:srgbClr val="F6F2E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034005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1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id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PK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AI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91062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2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password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비밀번호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59137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name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468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gender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성별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288328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birth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생년월일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VARCHAR(10)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10811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6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mail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이메일 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VARCHAR(30)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514229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7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phone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휴대폰 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VARCHAR(20)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885194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8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address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C74CC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VARCHAR(90)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C74CC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145156"/>
                  </a:ext>
                </a:extLst>
              </a:tr>
              <a:tr h="41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9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regist_day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4C74CC"/>
                          </a:solidFill>
                        </a:rPr>
                        <a:t>가입일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4C74CC"/>
                          </a:solidFill>
                        </a:rPr>
                        <a:t>VARCHAR(50)</a:t>
                      </a: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rgbClr val="4C74CC"/>
                        </a:solidFill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143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0976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99362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화면설명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5183193-0E83-466F-90BE-1C0482FAFF62}"/>
              </a:ext>
            </a:extLst>
          </p:cNvPr>
          <p:cNvSpPr txBox="1">
            <a:spLocks/>
          </p:cNvSpPr>
          <p:nvPr/>
        </p:nvSpPr>
        <p:spPr>
          <a:xfrm>
            <a:off x="3063892" y="273294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E1F8B24-D106-4F4B-8790-AFA1C50C2C7F}"/>
              </a:ext>
            </a:extLst>
          </p:cNvPr>
          <p:cNvSpPr txBox="1">
            <a:spLocks/>
          </p:cNvSpPr>
          <p:nvPr/>
        </p:nvSpPr>
        <p:spPr>
          <a:xfrm>
            <a:off x="3063892" y="451099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6044247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264856" y="2152450"/>
            <a:ext cx="1176404" cy="5570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메인화면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79EDE0-8ADD-43D0-A358-57D70DB5FA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28" y="2201817"/>
            <a:ext cx="2684265" cy="184269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7EB0034-9E09-4DC2-8D50-649FF79EA0BC}"/>
              </a:ext>
            </a:extLst>
          </p:cNvPr>
          <p:cNvSpPr/>
          <p:nvPr/>
        </p:nvSpPr>
        <p:spPr>
          <a:xfrm>
            <a:off x="4774777" y="3997904"/>
            <a:ext cx="1176404" cy="5570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제품목록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BCEAA6C-2FB2-4EBE-B5E0-A720A432EC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773" y="4619994"/>
            <a:ext cx="3202629" cy="171396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1DD7ABF-C1D4-4ED7-A0BF-683A46A89A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157" y="1507573"/>
            <a:ext cx="2144100" cy="2313841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3B155B6-9BDD-421A-9A60-FCFE19DF71E6}"/>
              </a:ext>
            </a:extLst>
          </p:cNvPr>
          <p:cNvSpPr/>
          <p:nvPr/>
        </p:nvSpPr>
        <p:spPr>
          <a:xfrm>
            <a:off x="8039398" y="1492075"/>
            <a:ext cx="1176404" cy="5570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상세정보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D0C93B4-1382-4936-BEB8-834404BE0A23}"/>
              </a:ext>
            </a:extLst>
          </p:cNvPr>
          <p:cNvCxnSpPr>
            <a:cxnSpLocks/>
          </p:cNvCxnSpPr>
          <p:nvPr/>
        </p:nvCxnSpPr>
        <p:spPr>
          <a:xfrm>
            <a:off x="2913855" y="4245427"/>
            <a:ext cx="1478133" cy="12315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A1726AB-FC91-4250-AB07-5F0AEAD7C9C5}"/>
              </a:ext>
            </a:extLst>
          </p:cNvPr>
          <p:cNvCxnSpPr/>
          <p:nvPr/>
        </p:nvCxnSpPr>
        <p:spPr>
          <a:xfrm flipV="1">
            <a:off x="7886872" y="3080099"/>
            <a:ext cx="1069457" cy="13197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부제목 2">
            <a:extLst>
              <a:ext uri="{FF2B5EF4-FFF2-40B4-BE49-F238E27FC236}">
                <a16:creationId xmlns:a16="http://schemas.microsoft.com/office/drawing/2014/main" id="{6A6C926A-813C-4AD7-B692-97CD0781C48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F8CB64D9-7AB7-4F2E-9A94-7A367BB5812E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</p:spTree>
    <p:extLst>
      <p:ext uri="{BB962C8B-B14F-4D97-AF65-F5344CB8AC3E}">
        <p14:creationId xmlns:p14="http://schemas.microsoft.com/office/powerpoint/2010/main" val="15799751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302003" y="2992836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회원가입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9E95B4-AD43-4256-8227-CEBAFCA410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392" y="872824"/>
            <a:ext cx="3390808" cy="205490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9F5048-4A7B-4E1F-B545-9992B0D3D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192" y="820626"/>
            <a:ext cx="5178212" cy="17049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F9BEA8B-902C-4906-8B85-10C24E7582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544" y="4148728"/>
            <a:ext cx="3087868" cy="244919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C5FB6A9-F612-4FC0-BF4F-812970B77E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837" y="4695339"/>
            <a:ext cx="5178213" cy="1933575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73DAF03-84B2-4C69-9526-804819709A71}"/>
              </a:ext>
            </a:extLst>
          </p:cNvPr>
          <p:cNvCxnSpPr>
            <a:cxnSpLocks/>
          </p:cNvCxnSpPr>
          <p:nvPr/>
        </p:nvCxnSpPr>
        <p:spPr>
          <a:xfrm>
            <a:off x="6034038" y="3125331"/>
            <a:ext cx="2313008" cy="13040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0382243-73F0-490A-B7D3-66E3111D19B6}"/>
              </a:ext>
            </a:extLst>
          </p:cNvPr>
          <p:cNvSpPr/>
          <p:nvPr/>
        </p:nvSpPr>
        <p:spPr>
          <a:xfrm>
            <a:off x="8788050" y="3458754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회원가입 완료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7001FCCA-552F-45DD-90D3-FD14215581A0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EC549C14-D698-431F-8E74-8A118DCF8B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0130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0CB8D51-B1A9-41FE-B6EE-7B88070BD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4C74CC"/>
                </a:solidFill>
              </a:rPr>
              <a:t>목차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1D32551-985D-4FE9-9F07-8647F270EC7E}"/>
              </a:ext>
            </a:extLst>
          </p:cNvPr>
          <p:cNvSpPr txBox="1">
            <a:spLocks/>
          </p:cNvSpPr>
          <p:nvPr/>
        </p:nvSpPr>
        <p:spPr>
          <a:xfrm>
            <a:off x="3315562" y="179941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1.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C7D4120-B0EF-4F4C-9E6E-D609385490AD}"/>
              </a:ext>
            </a:extLst>
          </p:cNvPr>
          <p:cNvSpPr txBox="1">
            <a:spLocks/>
          </p:cNvSpPr>
          <p:nvPr/>
        </p:nvSpPr>
        <p:spPr>
          <a:xfrm>
            <a:off x="3315562" y="304268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2.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개요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FF8DB16-1D30-40BE-9CAF-C35A66A8FD16}"/>
              </a:ext>
            </a:extLst>
          </p:cNvPr>
          <p:cNvSpPr txBox="1">
            <a:spLocks/>
          </p:cNvSpPr>
          <p:nvPr/>
        </p:nvSpPr>
        <p:spPr>
          <a:xfrm>
            <a:off x="3315562" y="428594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3.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화면설명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BE4AC2E-15E1-4413-99FE-C9BD1AFDFA2B}"/>
              </a:ext>
            </a:extLst>
          </p:cNvPr>
          <p:cNvSpPr txBox="1">
            <a:spLocks/>
          </p:cNvSpPr>
          <p:nvPr/>
        </p:nvSpPr>
        <p:spPr>
          <a:xfrm>
            <a:off x="3315562" y="552920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4. </a:t>
            </a:r>
            <a:r>
              <a:rPr lang="ko-KR" altLang="en-US" sz="4800" b="1" dirty="0">
                <a:solidFill>
                  <a:srgbClr val="4C74CC"/>
                </a:solidFill>
              </a:rPr>
              <a:t>질의응답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D84B1C-D59B-4E19-90C8-E60B3A0763F3}"/>
              </a:ext>
            </a:extLst>
          </p:cNvPr>
          <p:cNvCxnSpPr>
            <a:cxnSpLocks/>
          </p:cNvCxnSpPr>
          <p:nvPr/>
        </p:nvCxnSpPr>
        <p:spPr>
          <a:xfrm>
            <a:off x="2877839" y="947956"/>
            <a:ext cx="0" cy="5351244"/>
          </a:xfrm>
          <a:prstGeom prst="line">
            <a:avLst/>
          </a:prstGeom>
          <a:ln w="38100">
            <a:solidFill>
              <a:srgbClr val="4C74CC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5037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4033296" y="1816348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로그인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B399C8-F6E2-4174-AAA0-39D538D85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72" y="1862842"/>
            <a:ext cx="3723932" cy="231539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6898A3-678A-4DB3-BCD7-E645CCAEFF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839" y="4032349"/>
            <a:ext cx="3820996" cy="273138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2D843DD-599D-4302-A380-756A5209F155}"/>
              </a:ext>
            </a:extLst>
          </p:cNvPr>
          <p:cNvCxnSpPr>
            <a:cxnSpLocks/>
          </p:cNvCxnSpPr>
          <p:nvPr/>
        </p:nvCxnSpPr>
        <p:spPr>
          <a:xfrm>
            <a:off x="2788590" y="4286595"/>
            <a:ext cx="1517315" cy="9751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EDFA0EC-9E6F-4DF2-94A9-39D2547D91FA}"/>
              </a:ext>
            </a:extLst>
          </p:cNvPr>
          <p:cNvCxnSpPr>
            <a:cxnSpLocks/>
          </p:cNvCxnSpPr>
          <p:nvPr/>
        </p:nvCxnSpPr>
        <p:spPr>
          <a:xfrm flipV="1">
            <a:off x="8657439" y="3615656"/>
            <a:ext cx="1308682" cy="19560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CFB48D2B-7FB5-4A90-A5EA-B4779D0F5A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324" y="1286247"/>
            <a:ext cx="3353607" cy="2178070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BF0DB44-BF6A-407F-AC4F-175BF1197AAB}"/>
              </a:ext>
            </a:extLst>
          </p:cNvPr>
          <p:cNvSpPr/>
          <p:nvPr/>
        </p:nvSpPr>
        <p:spPr>
          <a:xfrm>
            <a:off x="6952690" y="1272196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로그아웃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DFF2EA-1E64-4747-A547-7A4A071AC983}"/>
              </a:ext>
            </a:extLst>
          </p:cNvPr>
          <p:cNvSpPr/>
          <p:nvPr/>
        </p:nvSpPr>
        <p:spPr>
          <a:xfrm>
            <a:off x="3183117" y="6142325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로그인 후</a:t>
            </a:r>
            <a:endParaRPr lang="en-US" altLang="ko-KR" sz="1400" b="1" dirty="0">
              <a:solidFill>
                <a:srgbClr val="F6F2E9"/>
              </a:solidFill>
            </a:endParaRPr>
          </a:p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 메인화면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9231D18-D554-4628-A214-3E865FCE9023}"/>
              </a:ext>
            </a:extLst>
          </p:cNvPr>
          <p:cNvSpPr/>
          <p:nvPr/>
        </p:nvSpPr>
        <p:spPr>
          <a:xfrm>
            <a:off x="4653672" y="4281465"/>
            <a:ext cx="505617" cy="2773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2E9"/>
              </a:solidFill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93DE193-5D28-4223-87DF-6D037D7D7504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82999A82-CE2E-43F0-8AFF-6C54452E82C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449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429818" y="1776899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제품목록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A93A70C-4C03-47B0-8415-A36AE7D69C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62" y="1823393"/>
            <a:ext cx="2941161" cy="183822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9A507E5-76BA-425C-80D0-2F48314695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874" y="4277708"/>
            <a:ext cx="2057071" cy="2364554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F958575-8B11-4ADF-856C-2A391DFE36C0}"/>
              </a:ext>
            </a:extLst>
          </p:cNvPr>
          <p:cNvSpPr/>
          <p:nvPr/>
        </p:nvSpPr>
        <p:spPr>
          <a:xfrm>
            <a:off x="2083860" y="4241792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상세정보</a:t>
            </a:r>
            <a:endParaRPr lang="en-US" altLang="ko-KR" b="1" dirty="0">
              <a:solidFill>
                <a:srgbClr val="F6F2E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675B18F-9DB6-4CBC-A363-2607462FB35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179" y="1083123"/>
            <a:ext cx="2499046" cy="226509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B56EF9-AD2F-4CFA-AF88-E035D2DCF9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053" y="4567276"/>
            <a:ext cx="3737727" cy="207498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36AB679-2CFA-4FA9-888F-FED35E70606C}"/>
              </a:ext>
            </a:extLst>
          </p:cNvPr>
          <p:cNvSpPr/>
          <p:nvPr/>
        </p:nvSpPr>
        <p:spPr>
          <a:xfrm>
            <a:off x="8785543" y="1052127"/>
            <a:ext cx="1565793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장바구니 추가</a:t>
            </a:r>
            <a:endParaRPr lang="en-US" altLang="ko-KR" sz="1400" b="1" dirty="0">
              <a:solidFill>
                <a:srgbClr val="F6F2E9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549EFAA-100C-4C46-A834-C8C91925377B}"/>
              </a:ext>
            </a:extLst>
          </p:cNvPr>
          <p:cNvCxnSpPr>
            <a:cxnSpLocks/>
          </p:cNvCxnSpPr>
          <p:nvPr/>
        </p:nvCxnSpPr>
        <p:spPr>
          <a:xfrm>
            <a:off x="3466915" y="3009637"/>
            <a:ext cx="736619" cy="115056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888A11F-0E24-4658-89DB-F627001AE6B9}"/>
              </a:ext>
            </a:extLst>
          </p:cNvPr>
          <p:cNvCxnSpPr>
            <a:cxnSpLocks/>
          </p:cNvCxnSpPr>
          <p:nvPr/>
        </p:nvCxnSpPr>
        <p:spPr>
          <a:xfrm flipV="1">
            <a:off x="5816074" y="3674494"/>
            <a:ext cx="794209" cy="78072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FDBF2F0-4505-4AC9-B68B-F9E81CC8439A}"/>
              </a:ext>
            </a:extLst>
          </p:cNvPr>
          <p:cNvCxnSpPr>
            <a:cxnSpLocks/>
          </p:cNvCxnSpPr>
          <p:nvPr/>
        </p:nvCxnSpPr>
        <p:spPr>
          <a:xfrm>
            <a:off x="8959442" y="3045204"/>
            <a:ext cx="977474" cy="125858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E004F88-EA28-41A1-92A3-603B21DC9DE6}"/>
              </a:ext>
            </a:extLst>
          </p:cNvPr>
          <p:cNvSpPr/>
          <p:nvPr/>
        </p:nvSpPr>
        <p:spPr>
          <a:xfrm>
            <a:off x="10397830" y="3884823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장바구니</a:t>
            </a:r>
            <a:endParaRPr lang="en-US" altLang="ko-KR" b="1" dirty="0">
              <a:solidFill>
                <a:srgbClr val="F6F2E9"/>
              </a:solidFill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09F85D45-3401-404E-957F-32C597AA2ADE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55272606-4631-4AF2-B745-0C147536904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42123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572276" y="1894522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배송정보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4E113D5-1839-441F-AB90-0C31348A48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72" y="1941016"/>
            <a:ext cx="3274422" cy="160651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606F9AB-B079-405D-8E0D-DFA35329C5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139" y="4380554"/>
            <a:ext cx="4007940" cy="213965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0549C22-79E6-40C3-862F-A66BD1A960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52" y="1338606"/>
            <a:ext cx="3787788" cy="220892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A5C9E0E-3512-44F5-B7E8-A0A91C32E0C1}"/>
              </a:ext>
            </a:extLst>
          </p:cNvPr>
          <p:cNvSpPr/>
          <p:nvPr/>
        </p:nvSpPr>
        <p:spPr>
          <a:xfrm>
            <a:off x="2118611" y="4349558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주문정보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D904AEB-2982-4E51-AA1F-5DF79460E12D}"/>
              </a:ext>
            </a:extLst>
          </p:cNvPr>
          <p:cNvSpPr/>
          <p:nvPr/>
        </p:nvSpPr>
        <p:spPr>
          <a:xfrm>
            <a:off x="6464017" y="1296868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주문완료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7478E2B-F38E-4C05-8F6C-D5BFDC388608}"/>
              </a:ext>
            </a:extLst>
          </p:cNvPr>
          <p:cNvCxnSpPr>
            <a:cxnSpLocks/>
          </p:cNvCxnSpPr>
          <p:nvPr/>
        </p:nvCxnSpPr>
        <p:spPr>
          <a:xfrm>
            <a:off x="3649766" y="3176373"/>
            <a:ext cx="1148543" cy="99295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0FAADE9-0751-4097-8B33-61DB7C508A84}"/>
              </a:ext>
            </a:extLst>
          </p:cNvPr>
          <p:cNvCxnSpPr>
            <a:cxnSpLocks/>
          </p:cNvCxnSpPr>
          <p:nvPr/>
        </p:nvCxnSpPr>
        <p:spPr>
          <a:xfrm flipV="1">
            <a:off x="7840971" y="3775997"/>
            <a:ext cx="1057728" cy="155542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">
            <a:extLst>
              <a:ext uri="{FF2B5EF4-FFF2-40B4-BE49-F238E27FC236}">
                <a16:creationId xmlns:a16="http://schemas.microsoft.com/office/drawing/2014/main" id="{E9DB6398-91A1-431B-A525-D6C63A6C6FFA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9D79CC20-6CFE-481F-8971-16CC4761BD2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10407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4127460" y="1817956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관리자</a:t>
            </a:r>
            <a:endParaRPr lang="en-US" altLang="ko-KR" sz="1400" b="1" dirty="0">
              <a:solidFill>
                <a:srgbClr val="F6F2E9"/>
              </a:solidFill>
            </a:endParaRPr>
          </a:p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로그인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B815D1-04AD-439E-AA33-FC72BE7201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7" y="1876990"/>
            <a:ext cx="3815487" cy="157427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FBB66DC-2C89-45FD-96B5-4F78DFCDCF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188" y="4349813"/>
            <a:ext cx="3802144" cy="203282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4D33DA6-C098-4807-B6DF-21080E43C87C}"/>
              </a:ext>
            </a:extLst>
          </p:cNvPr>
          <p:cNvSpPr/>
          <p:nvPr/>
        </p:nvSpPr>
        <p:spPr>
          <a:xfrm>
            <a:off x="2096281" y="4318817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제품등록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47D42D-C0F2-4690-B736-24C84DD4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332" y="1131409"/>
            <a:ext cx="4652433" cy="246848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36D7B5C0-0B87-466A-B7A0-A32D35CC2627}"/>
              </a:ext>
            </a:extLst>
          </p:cNvPr>
          <p:cNvSpPr/>
          <p:nvPr/>
        </p:nvSpPr>
        <p:spPr>
          <a:xfrm>
            <a:off x="9276103" y="2020353"/>
            <a:ext cx="858647" cy="8365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2E9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729E173-FF1C-483C-B68A-EBF917B25ECE}"/>
              </a:ext>
            </a:extLst>
          </p:cNvPr>
          <p:cNvSpPr/>
          <p:nvPr/>
        </p:nvSpPr>
        <p:spPr>
          <a:xfrm>
            <a:off x="10651313" y="3662183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제품등록</a:t>
            </a:r>
            <a:endParaRPr lang="en-US" altLang="ko-KR" sz="1400" b="1" dirty="0">
              <a:solidFill>
                <a:srgbClr val="F6F2E9"/>
              </a:solidFill>
            </a:endParaRPr>
          </a:p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완료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5FE0ADD-8468-4CF7-B55D-85FD831BA8AE}"/>
              </a:ext>
            </a:extLst>
          </p:cNvPr>
          <p:cNvCxnSpPr>
            <a:cxnSpLocks/>
          </p:cNvCxnSpPr>
          <p:nvPr/>
        </p:nvCxnSpPr>
        <p:spPr>
          <a:xfrm>
            <a:off x="4265646" y="2806497"/>
            <a:ext cx="918750" cy="132088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CFFC09-A291-4ED1-85C3-B96807AD5BB0}"/>
              </a:ext>
            </a:extLst>
          </p:cNvPr>
          <p:cNvCxnSpPr>
            <a:cxnSpLocks/>
          </p:cNvCxnSpPr>
          <p:nvPr/>
        </p:nvCxnSpPr>
        <p:spPr>
          <a:xfrm flipV="1">
            <a:off x="7623238" y="3735371"/>
            <a:ext cx="1839544" cy="163085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7824D15D-AB4A-42BB-A10E-5806298E68CC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D100E061-8CD4-4439-BCF1-2BC0F5EF039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824166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579095" y="1941371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제품수정 전</a:t>
            </a:r>
            <a:endParaRPr lang="en-US" altLang="ko-KR" sz="1400" b="1" dirty="0">
              <a:solidFill>
                <a:srgbClr val="F6F2E9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4D33DA6-C098-4807-B6DF-21080E43C87C}"/>
              </a:ext>
            </a:extLst>
          </p:cNvPr>
          <p:cNvSpPr/>
          <p:nvPr/>
        </p:nvSpPr>
        <p:spPr>
          <a:xfrm>
            <a:off x="4013509" y="3753272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제품수정 중</a:t>
            </a:r>
            <a:endParaRPr lang="en-US" altLang="ko-KR" sz="1400" b="1" dirty="0">
              <a:solidFill>
                <a:srgbClr val="F6F2E9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729E173-FF1C-483C-B68A-EBF917B25ECE}"/>
              </a:ext>
            </a:extLst>
          </p:cNvPr>
          <p:cNvSpPr/>
          <p:nvPr/>
        </p:nvSpPr>
        <p:spPr>
          <a:xfrm>
            <a:off x="6625373" y="1243619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제품수정 후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5FE0ADD-8468-4CF7-B55D-85FD831BA8AE}"/>
              </a:ext>
            </a:extLst>
          </p:cNvPr>
          <p:cNvCxnSpPr>
            <a:cxnSpLocks/>
          </p:cNvCxnSpPr>
          <p:nvPr/>
        </p:nvCxnSpPr>
        <p:spPr>
          <a:xfrm>
            <a:off x="2027966" y="3944573"/>
            <a:ext cx="1796343" cy="1610542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CFFC09-A291-4ED1-85C3-B96807AD5BB0}"/>
              </a:ext>
            </a:extLst>
          </p:cNvPr>
          <p:cNvCxnSpPr>
            <a:cxnSpLocks/>
          </p:cNvCxnSpPr>
          <p:nvPr/>
        </p:nvCxnSpPr>
        <p:spPr>
          <a:xfrm flipV="1">
            <a:off x="8280882" y="3573710"/>
            <a:ext cx="1559404" cy="150835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056B145-ED8D-44DD-BA89-613BC9DBF0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53" y="1987865"/>
            <a:ext cx="3318887" cy="179136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E3CFC8E8-4594-43AF-9C3E-804840FEC984}"/>
              </a:ext>
            </a:extLst>
          </p:cNvPr>
          <p:cNvSpPr/>
          <p:nvPr/>
        </p:nvSpPr>
        <p:spPr>
          <a:xfrm>
            <a:off x="623453" y="2780517"/>
            <a:ext cx="904992" cy="10106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2E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FD70706-2E4D-4DC5-9AC3-439E9F4DF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530" y="4466966"/>
            <a:ext cx="4066131" cy="2176299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236391B-EC01-4D5B-A438-0390A6112C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174" y="1286425"/>
            <a:ext cx="3914001" cy="209875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20" name="타원 19">
            <a:extLst>
              <a:ext uri="{FF2B5EF4-FFF2-40B4-BE49-F238E27FC236}">
                <a16:creationId xmlns:a16="http://schemas.microsoft.com/office/drawing/2014/main" id="{1ADFDF2E-1165-4DBB-86B9-375DE13B9367}"/>
              </a:ext>
            </a:extLst>
          </p:cNvPr>
          <p:cNvSpPr/>
          <p:nvPr/>
        </p:nvSpPr>
        <p:spPr>
          <a:xfrm>
            <a:off x="8710350" y="2374500"/>
            <a:ext cx="904992" cy="10106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2E9"/>
              </a:solidFill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A0551BFA-0CC2-4D32-8E1F-429D4152835E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1FA18846-4591-48E4-9FBE-CD7E1DB8D2F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99434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3468882" y="2040543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제품삭제 전</a:t>
            </a:r>
            <a:endParaRPr lang="en-US" altLang="ko-KR" sz="1400" b="1" dirty="0">
              <a:solidFill>
                <a:srgbClr val="F6F2E9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4D33DA6-C098-4807-B6DF-21080E43C87C}"/>
              </a:ext>
            </a:extLst>
          </p:cNvPr>
          <p:cNvSpPr/>
          <p:nvPr/>
        </p:nvSpPr>
        <p:spPr>
          <a:xfrm>
            <a:off x="4078545" y="4057969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제품삭제 중</a:t>
            </a:r>
            <a:endParaRPr lang="en-US" altLang="ko-KR" sz="1400" b="1" dirty="0">
              <a:solidFill>
                <a:srgbClr val="F6F2E9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729E173-FF1C-483C-B68A-EBF917B25ECE}"/>
              </a:ext>
            </a:extLst>
          </p:cNvPr>
          <p:cNvSpPr/>
          <p:nvPr/>
        </p:nvSpPr>
        <p:spPr>
          <a:xfrm>
            <a:off x="7980399" y="824214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제품삭제 후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5FE0ADD-8468-4CF7-B55D-85FD831BA8AE}"/>
              </a:ext>
            </a:extLst>
          </p:cNvPr>
          <p:cNvCxnSpPr>
            <a:cxnSpLocks/>
          </p:cNvCxnSpPr>
          <p:nvPr/>
        </p:nvCxnSpPr>
        <p:spPr>
          <a:xfrm>
            <a:off x="1987395" y="3779521"/>
            <a:ext cx="1947042" cy="178238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CFFC09-A291-4ED1-85C3-B96807AD5BB0}"/>
              </a:ext>
            </a:extLst>
          </p:cNvPr>
          <p:cNvCxnSpPr>
            <a:cxnSpLocks/>
          </p:cNvCxnSpPr>
          <p:nvPr/>
        </p:nvCxnSpPr>
        <p:spPr>
          <a:xfrm flipV="1">
            <a:off x="7608149" y="3850547"/>
            <a:ext cx="2114691" cy="179630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1194F6A-CE9D-4343-8120-87E39B572E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63" y="2087037"/>
            <a:ext cx="2998593" cy="154458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92FAFA16-96D5-4015-9E03-2D8E41D60CE3}"/>
              </a:ext>
            </a:extLst>
          </p:cNvPr>
          <p:cNvSpPr/>
          <p:nvPr/>
        </p:nvSpPr>
        <p:spPr>
          <a:xfrm>
            <a:off x="1489842" y="2598726"/>
            <a:ext cx="790581" cy="6369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2E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899AE8-0C58-476B-ABE1-4690187A13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541" y="4740590"/>
            <a:ext cx="3323504" cy="1799573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2517D5D-09D0-4550-80D8-EAAA3834DE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399" y="1523429"/>
            <a:ext cx="3975929" cy="2108196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A3FD838B-66B9-4155-B566-9D5418C48AF1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2011451E-EC4F-4A80-A9AF-01BACB25CA4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19352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E6A6EED-2DCB-442D-B6A5-06A7BD9C00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72" y="1795158"/>
            <a:ext cx="4314936" cy="233519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6A6C1DF-0857-4DE9-883E-C0711DCE40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00" y="1733165"/>
            <a:ext cx="3982994" cy="13008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959F258-A43F-411F-989A-1B6E6D61F8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295" y="3703354"/>
            <a:ext cx="4122901" cy="298624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6F78239-F03D-4560-B291-18420856E0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293" y="5283398"/>
            <a:ext cx="5861508" cy="1406170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967991E-9DD8-4651-85B1-65C7600AAEB6}"/>
              </a:ext>
            </a:extLst>
          </p:cNvPr>
          <p:cNvCxnSpPr>
            <a:cxnSpLocks/>
          </p:cNvCxnSpPr>
          <p:nvPr/>
        </p:nvCxnSpPr>
        <p:spPr>
          <a:xfrm>
            <a:off x="4861026" y="3742017"/>
            <a:ext cx="1120719" cy="110634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BD42808-4D14-46BF-8B33-B2A989478B82}"/>
              </a:ext>
            </a:extLst>
          </p:cNvPr>
          <p:cNvSpPr/>
          <p:nvPr/>
        </p:nvSpPr>
        <p:spPr>
          <a:xfrm>
            <a:off x="6217946" y="3703354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회원수정 완료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4F4FCC9-8B2F-4FA9-881A-D06F9A9A2E13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BAA354C9-F6B2-41FE-AA0C-11FA09F16C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235672" y="4197927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회원수정</a:t>
            </a:r>
          </a:p>
        </p:txBody>
      </p:sp>
    </p:spTree>
    <p:extLst>
      <p:ext uri="{BB962C8B-B14F-4D97-AF65-F5344CB8AC3E}">
        <p14:creationId xmlns:p14="http://schemas.microsoft.com/office/powerpoint/2010/main" val="564664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4353AB9-AB25-493A-A824-6B88F1C284D2}"/>
              </a:ext>
            </a:extLst>
          </p:cNvPr>
          <p:cNvSpPr/>
          <p:nvPr/>
        </p:nvSpPr>
        <p:spPr>
          <a:xfrm>
            <a:off x="283395" y="4199707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회원탈퇴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6A6C1DF-0857-4DE9-883E-C0711DCE4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325" y="1966244"/>
            <a:ext cx="5206318" cy="1300898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967991E-9DD8-4651-85B1-65C7600AAEB6}"/>
              </a:ext>
            </a:extLst>
          </p:cNvPr>
          <p:cNvCxnSpPr>
            <a:cxnSpLocks/>
          </p:cNvCxnSpPr>
          <p:nvPr/>
        </p:nvCxnSpPr>
        <p:spPr>
          <a:xfrm>
            <a:off x="4582827" y="4052354"/>
            <a:ext cx="1634658" cy="112491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9FAE996-89B1-4688-B519-652CC59A7D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95" y="1988339"/>
            <a:ext cx="4119512" cy="2152385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8C6F464-78FE-476F-B810-B3B42F9381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657" y="4335185"/>
            <a:ext cx="4084948" cy="228947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C210BFA-F6DC-4397-8446-D1F02EF61B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47" y="5492582"/>
            <a:ext cx="5206318" cy="1116583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0E7F190-A8C7-4E0F-91CE-D30FA4FB7C6C}"/>
              </a:ext>
            </a:extLst>
          </p:cNvPr>
          <p:cNvSpPr/>
          <p:nvPr/>
        </p:nvSpPr>
        <p:spPr>
          <a:xfrm>
            <a:off x="6308847" y="4308440"/>
            <a:ext cx="1423448" cy="6127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회원탈퇴 완료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E8F59F9-8746-4149-BF1A-BF0D8867E8EE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4BB10FBD-4987-4813-A68A-A5368C55461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201846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7E8F59F9-8746-4149-BF1A-BF0D8867E8EE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프로젝트 시연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4BB10FBD-4987-4813-A68A-A5368C55461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69050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359035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기획의도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73294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451099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서비스 개요</a:t>
            </a:r>
          </a:p>
        </p:txBody>
      </p:sp>
    </p:spTree>
    <p:extLst>
      <p:ext uri="{BB962C8B-B14F-4D97-AF65-F5344CB8AC3E}">
        <p14:creationId xmlns:p14="http://schemas.microsoft.com/office/powerpoint/2010/main" val="20311277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968" y="2701255"/>
            <a:ext cx="5056064" cy="1455489"/>
          </a:xfrm>
        </p:spPr>
        <p:txBody>
          <a:bodyPr anchor="ctr">
            <a:noAutofit/>
          </a:bodyPr>
          <a:lstStyle/>
          <a:p>
            <a:r>
              <a:rPr lang="ko-KR" altLang="en-US" b="1" dirty="0">
                <a:solidFill>
                  <a:srgbClr val="F6F2E9"/>
                </a:solidFill>
              </a:rPr>
              <a:t>감사합니다</a:t>
            </a:r>
            <a:r>
              <a:rPr lang="en-US" altLang="ko-KR" b="1" dirty="0">
                <a:solidFill>
                  <a:srgbClr val="F6F2E9"/>
                </a:solidFill>
              </a:rPr>
              <a:t>.</a:t>
            </a:r>
            <a:endParaRPr lang="ko-KR" altLang="en-US" b="1" dirty="0">
              <a:solidFill>
                <a:srgbClr val="F6F2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561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29" y="882460"/>
            <a:ext cx="5841682" cy="1975803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4C74CC"/>
                </a:solidFill>
              </a:rPr>
              <a:t>미니 팀 프로젝트</a:t>
            </a:r>
            <a:r>
              <a:rPr lang="en-US" altLang="ko-KR" sz="4800" b="1" dirty="0">
                <a:solidFill>
                  <a:srgbClr val="4C74CC"/>
                </a:solidFill>
              </a:rPr>
              <a:t>3</a:t>
            </a:r>
            <a:br>
              <a:rPr lang="en-US" altLang="ko-KR" sz="4800" b="1" dirty="0">
                <a:solidFill>
                  <a:srgbClr val="4C74CC"/>
                </a:solidFill>
              </a:rPr>
            </a:br>
            <a:r>
              <a:rPr lang="ko-KR" altLang="en-US" sz="4800" b="1" dirty="0">
                <a:solidFill>
                  <a:srgbClr val="4C74CC"/>
                </a:solidFill>
              </a:rPr>
              <a:t>포트폴리오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04C6A96-BD79-44F4-8980-8BA79AEDCF3A}"/>
              </a:ext>
            </a:extLst>
          </p:cNvPr>
          <p:cNvSpPr txBox="1">
            <a:spLocks/>
          </p:cNvSpPr>
          <p:nvPr/>
        </p:nvSpPr>
        <p:spPr>
          <a:xfrm>
            <a:off x="2326105" y="2883256"/>
            <a:ext cx="7539789" cy="2118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School</a:t>
            </a:r>
          </a:p>
          <a:p>
            <a:r>
              <a:rPr lang="ko-KR" altLang="en-US" b="1" dirty="0">
                <a:solidFill>
                  <a:srgbClr val="4C74CC"/>
                </a:solidFill>
              </a:rPr>
              <a:t>학생 관리 프로그램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3C5367CA-9E6D-4DBF-8EE9-363DD280BAC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18BC37B-68C9-4E6B-BA45-290371EAB3AA}"/>
              </a:ext>
            </a:extLst>
          </p:cNvPr>
          <p:cNvSpPr txBox="1">
            <a:spLocks/>
          </p:cNvSpPr>
          <p:nvPr/>
        </p:nvSpPr>
        <p:spPr>
          <a:xfrm>
            <a:off x="3151414" y="5519057"/>
            <a:ext cx="8453356" cy="9306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800" b="1" dirty="0">
                <a:solidFill>
                  <a:srgbClr val="4C74CC"/>
                </a:solidFill>
              </a:rPr>
              <a:t>5</a:t>
            </a:r>
            <a:r>
              <a:rPr lang="ko-KR" altLang="en-US" sz="2800" b="1" dirty="0">
                <a:solidFill>
                  <a:srgbClr val="4C74CC"/>
                </a:solidFill>
              </a:rPr>
              <a:t>조 추승보 </a:t>
            </a:r>
            <a:r>
              <a:rPr lang="en-US" altLang="ko-KR" sz="2800" b="1" dirty="0">
                <a:solidFill>
                  <a:srgbClr val="4C74CC"/>
                </a:solidFill>
              </a:rPr>
              <a:t>|</a:t>
            </a:r>
            <a:r>
              <a:rPr lang="ko-KR" altLang="en-US" sz="2800" b="1" dirty="0">
                <a:solidFill>
                  <a:srgbClr val="4C74CC"/>
                </a:solidFill>
              </a:rPr>
              <a:t> 김의겸 </a:t>
            </a:r>
            <a:r>
              <a:rPr lang="en-US" altLang="ko-KR" sz="2800" b="1" dirty="0">
                <a:solidFill>
                  <a:srgbClr val="4C74CC"/>
                </a:solidFill>
              </a:rPr>
              <a:t>| </a:t>
            </a:r>
            <a:r>
              <a:rPr lang="ko-KR" altLang="en-US" sz="2800" b="1" dirty="0">
                <a:solidFill>
                  <a:srgbClr val="4C74CC"/>
                </a:solidFill>
              </a:rPr>
              <a:t>이영진 </a:t>
            </a:r>
            <a:r>
              <a:rPr lang="en-US" altLang="ko-KR" sz="2800" b="1" dirty="0">
                <a:solidFill>
                  <a:srgbClr val="4C74CC"/>
                </a:solidFill>
              </a:rPr>
              <a:t>| </a:t>
            </a:r>
            <a:r>
              <a:rPr lang="ko-KR" altLang="en-US" sz="2800" b="1" dirty="0">
                <a:solidFill>
                  <a:srgbClr val="4C74CC"/>
                </a:solidFill>
              </a:rPr>
              <a:t>오동수</a:t>
            </a:r>
          </a:p>
        </p:txBody>
      </p:sp>
    </p:spTree>
    <p:extLst>
      <p:ext uri="{BB962C8B-B14F-4D97-AF65-F5344CB8AC3E}">
        <p14:creationId xmlns:p14="http://schemas.microsoft.com/office/powerpoint/2010/main" val="37246416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0CB8D51-B1A9-41FE-B6EE-7B88070BD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4C74CC"/>
                </a:solidFill>
              </a:rPr>
              <a:t>목차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1D32551-985D-4FE9-9F07-8647F270EC7E}"/>
              </a:ext>
            </a:extLst>
          </p:cNvPr>
          <p:cNvSpPr txBox="1">
            <a:spLocks/>
          </p:cNvSpPr>
          <p:nvPr/>
        </p:nvSpPr>
        <p:spPr>
          <a:xfrm>
            <a:off x="3315562" y="179941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1.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C7D4120-B0EF-4F4C-9E6E-D609385490AD}"/>
              </a:ext>
            </a:extLst>
          </p:cNvPr>
          <p:cNvSpPr txBox="1">
            <a:spLocks/>
          </p:cNvSpPr>
          <p:nvPr/>
        </p:nvSpPr>
        <p:spPr>
          <a:xfrm>
            <a:off x="3315562" y="304268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2.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개요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FF8DB16-1D30-40BE-9CAF-C35A66A8FD16}"/>
              </a:ext>
            </a:extLst>
          </p:cNvPr>
          <p:cNvSpPr txBox="1">
            <a:spLocks/>
          </p:cNvSpPr>
          <p:nvPr/>
        </p:nvSpPr>
        <p:spPr>
          <a:xfrm>
            <a:off x="3315562" y="428594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3.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화면설명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BE4AC2E-15E1-4413-99FE-C9BD1AFDFA2B}"/>
              </a:ext>
            </a:extLst>
          </p:cNvPr>
          <p:cNvSpPr txBox="1">
            <a:spLocks/>
          </p:cNvSpPr>
          <p:nvPr/>
        </p:nvSpPr>
        <p:spPr>
          <a:xfrm>
            <a:off x="3315562" y="552920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4. </a:t>
            </a:r>
            <a:r>
              <a:rPr lang="ko-KR" altLang="en-US" sz="4800" b="1" dirty="0">
                <a:solidFill>
                  <a:srgbClr val="4C74CC"/>
                </a:solidFill>
              </a:rPr>
              <a:t>질의응답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D84B1C-D59B-4E19-90C8-E60B3A0763F3}"/>
              </a:ext>
            </a:extLst>
          </p:cNvPr>
          <p:cNvCxnSpPr>
            <a:cxnSpLocks/>
          </p:cNvCxnSpPr>
          <p:nvPr/>
        </p:nvCxnSpPr>
        <p:spPr>
          <a:xfrm>
            <a:off x="2877839" y="947956"/>
            <a:ext cx="0" cy="5351244"/>
          </a:xfrm>
          <a:prstGeom prst="line">
            <a:avLst/>
          </a:prstGeom>
          <a:ln w="38100">
            <a:solidFill>
              <a:srgbClr val="4C74CC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4176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기획의도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027101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22763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서비스 개요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31AFDC46-C5A5-41CB-B4CE-FCA49E5CF24B}"/>
              </a:ext>
            </a:extLst>
          </p:cNvPr>
          <p:cNvSpPr txBox="1">
            <a:spLocks/>
          </p:cNvSpPr>
          <p:nvPr/>
        </p:nvSpPr>
        <p:spPr>
          <a:xfrm>
            <a:off x="3063892" y="442730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3. </a:t>
            </a:r>
            <a:r>
              <a:rPr lang="ko-KR" altLang="en-US" sz="4800" b="1" dirty="0">
                <a:solidFill>
                  <a:srgbClr val="F6F2E9"/>
                </a:solidFill>
              </a:rPr>
              <a:t>화면설계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A49FB71-FF58-490F-9136-2CC0A3918A9F}"/>
              </a:ext>
            </a:extLst>
          </p:cNvPr>
          <p:cNvSpPr txBox="1">
            <a:spLocks/>
          </p:cNvSpPr>
          <p:nvPr/>
        </p:nvSpPr>
        <p:spPr>
          <a:xfrm>
            <a:off x="3063891" y="562697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4. </a:t>
            </a:r>
            <a:r>
              <a:rPr lang="ko-KR" altLang="en-US" sz="4800" b="1" dirty="0">
                <a:solidFill>
                  <a:srgbClr val="F6F2E9"/>
                </a:solidFill>
              </a:rPr>
              <a:t>요구사항 정의</a:t>
            </a:r>
          </a:p>
        </p:txBody>
      </p:sp>
    </p:spTree>
    <p:extLst>
      <p:ext uri="{BB962C8B-B14F-4D97-AF65-F5344CB8AC3E}">
        <p14:creationId xmlns:p14="http://schemas.microsoft.com/office/powerpoint/2010/main" val="8448185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기획의도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F4F61CB-4FED-4804-AA92-23A1362A7BBA}"/>
              </a:ext>
            </a:extLst>
          </p:cNvPr>
          <p:cNvSpPr txBox="1">
            <a:spLocks/>
          </p:cNvSpPr>
          <p:nvPr/>
        </p:nvSpPr>
        <p:spPr>
          <a:xfrm>
            <a:off x="1122947" y="2117411"/>
            <a:ext cx="9785685" cy="3401073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사용자인 선생님이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학생관리 시스템을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사용할 수 있도록 구현</a:t>
            </a:r>
          </a:p>
        </p:txBody>
      </p:sp>
    </p:spTree>
    <p:extLst>
      <p:ext uri="{BB962C8B-B14F-4D97-AF65-F5344CB8AC3E}">
        <p14:creationId xmlns:p14="http://schemas.microsoft.com/office/powerpoint/2010/main" val="30218146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–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0182" y="2038847"/>
            <a:ext cx="8349967" cy="440271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32013410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–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0182" y="2038847"/>
            <a:ext cx="8349967" cy="440271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7601538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화면설계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7885" y="2311085"/>
            <a:ext cx="4526010" cy="3368194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BA2566F-33E2-4BF1-98D9-981FBD83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5277" y="2294021"/>
            <a:ext cx="5375953" cy="33731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906917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05FD4AB-3ACB-46B2-93CB-A17799CE0C24}"/>
              </a:ext>
            </a:extLst>
          </p:cNvPr>
          <p:cNvSpPr txBox="1">
            <a:spLocks/>
          </p:cNvSpPr>
          <p:nvPr/>
        </p:nvSpPr>
        <p:spPr>
          <a:xfrm>
            <a:off x="7619280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메인화면</a:t>
            </a:r>
          </a:p>
        </p:txBody>
      </p:sp>
    </p:spTree>
    <p:extLst>
      <p:ext uri="{BB962C8B-B14F-4D97-AF65-F5344CB8AC3E}">
        <p14:creationId xmlns:p14="http://schemas.microsoft.com/office/powerpoint/2010/main" val="5236964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화면설계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62651" y="2311085"/>
            <a:ext cx="4210242" cy="3368194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BA2566F-33E2-4BF1-98D9-981FBD83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01853" y="2294021"/>
            <a:ext cx="4083623" cy="33731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2243799" y="5813088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05FD4AB-3ACB-46B2-93CB-A17799CE0C24}"/>
              </a:ext>
            </a:extLst>
          </p:cNvPr>
          <p:cNvSpPr txBox="1">
            <a:spLocks/>
          </p:cNvSpPr>
          <p:nvPr/>
        </p:nvSpPr>
        <p:spPr>
          <a:xfrm>
            <a:off x="7719691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학생 정보</a:t>
            </a:r>
          </a:p>
        </p:txBody>
      </p:sp>
    </p:spTree>
    <p:extLst>
      <p:ext uri="{BB962C8B-B14F-4D97-AF65-F5344CB8AC3E}">
        <p14:creationId xmlns:p14="http://schemas.microsoft.com/office/powerpoint/2010/main" val="14746285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화면설계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5678" y="2340244"/>
            <a:ext cx="4900349" cy="326689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BA2566F-33E2-4BF1-98D9-981FBD83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2483" y="2321978"/>
            <a:ext cx="4083623" cy="3266898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2331879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정보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05FD4AB-3ACB-46B2-93CB-A17799CE0C24}"/>
              </a:ext>
            </a:extLst>
          </p:cNvPr>
          <p:cNvSpPr txBox="1">
            <a:spLocks/>
          </p:cNvSpPr>
          <p:nvPr/>
        </p:nvSpPr>
        <p:spPr>
          <a:xfrm>
            <a:off x="7960321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정보</a:t>
            </a:r>
          </a:p>
        </p:txBody>
      </p:sp>
    </p:spTree>
    <p:extLst>
      <p:ext uri="{BB962C8B-B14F-4D97-AF65-F5344CB8AC3E}">
        <p14:creationId xmlns:p14="http://schemas.microsoft.com/office/powerpoint/2010/main" val="3129314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기획의도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F4F61CB-4FED-4804-AA92-23A1362A7BBA}"/>
              </a:ext>
            </a:extLst>
          </p:cNvPr>
          <p:cNvSpPr txBox="1">
            <a:spLocks/>
          </p:cNvSpPr>
          <p:nvPr/>
        </p:nvSpPr>
        <p:spPr>
          <a:xfrm>
            <a:off x="1122947" y="2117411"/>
            <a:ext cx="9785685" cy="3401073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선택한 영화를 </a:t>
            </a:r>
            <a:endParaRPr lang="en-US" altLang="ko-KR" b="1" dirty="0">
              <a:solidFill>
                <a:srgbClr val="4C74CC"/>
              </a:solidFill>
            </a:endParaRPr>
          </a:p>
          <a:p>
            <a:r>
              <a:rPr lang="ko-KR" altLang="en-US" b="1" dirty="0">
                <a:solidFill>
                  <a:srgbClr val="4C74CC"/>
                </a:solidFill>
              </a:rPr>
              <a:t>예매할 수 있는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365584744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화면설계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12633" y="1185920"/>
            <a:ext cx="3340757" cy="448616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5059038" y="5795503"/>
            <a:ext cx="2247946" cy="801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내 정보</a:t>
            </a:r>
          </a:p>
        </p:txBody>
      </p:sp>
    </p:spTree>
    <p:extLst>
      <p:ext uri="{BB962C8B-B14F-4D97-AF65-F5344CB8AC3E}">
        <p14:creationId xmlns:p14="http://schemas.microsoft.com/office/powerpoint/2010/main" val="32827962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9808" y="2437421"/>
            <a:ext cx="4042316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048063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0737" y="2437421"/>
            <a:ext cx="3558188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5186928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메인화면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2926" y="2437421"/>
            <a:ext cx="3558188" cy="2526445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9069117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</a:p>
        </p:txBody>
      </p:sp>
    </p:spTree>
    <p:extLst>
      <p:ext uri="{BB962C8B-B14F-4D97-AF65-F5344CB8AC3E}">
        <p14:creationId xmlns:p14="http://schemas.microsoft.com/office/powerpoint/2010/main" val="18099197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0850" y="2458664"/>
            <a:ext cx="3138553" cy="240007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759307" y="4935443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3651" y="2458662"/>
            <a:ext cx="4466100" cy="240007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4885882" y="4935443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학생 정보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54000" y="2458663"/>
            <a:ext cx="3380206" cy="240007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9133284" y="4935442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정보</a:t>
            </a:r>
          </a:p>
        </p:txBody>
      </p:sp>
    </p:spTree>
    <p:extLst>
      <p:ext uri="{BB962C8B-B14F-4D97-AF65-F5344CB8AC3E}">
        <p14:creationId xmlns:p14="http://schemas.microsoft.com/office/powerpoint/2010/main" val="14155948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9393" y="2448322"/>
            <a:ext cx="3930260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101620" y="5383440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정보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38203" y="2448318"/>
            <a:ext cx="3885342" cy="281260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8837971" y="5559903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담당과목 성적 조회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22680" y="2448319"/>
            <a:ext cx="3186955" cy="281260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4973254" y="5383440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검색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5332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309" y="2456707"/>
            <a:ext cx="3930260" cy="281260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807484" y="5391828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교사 상세정보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06119" y="2456707"/>
            <a:ext cx="3885342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8384684" y="5391827"/>
            <a:ext cx="312821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학생 상세정보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74554" y="2456707"/>
            <a:ext cx="3186955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4691045" y="5391827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담당학생 조회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7070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477" y="2448318"/>
            <a:ext cx="3930260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739254" y="5383437"/>
            <a:ext cx="307470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학생 성적 정보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11096" y="2448317"/>
            <a:ext cx="7238345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6825313" y="5383438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학생 출석조회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7145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9809" y="2437421"/>
            <a:ext cx="4042314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048063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0737" y="2437421"/>
            <a:ext cx="3558188" cy="2526445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5186928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메인화면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42192" y="2437421"/>
            <a:ext cx="3539655" cy="2526445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9069117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</a:p>
        </p:txBody>
      </p:sp>
    </p:spTree>
    <p:extLst>
      <p:ext uri="{BB962C8B-B14F-4D97-AF65-F5344CB8AC3E}">
        <p14:creationId xmlns:p14="http://schemas.microsoft.com/office/powerpoint/2010/main" val="39818298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0850" y="2458665"/>
            <a:ext cx="3138553" cy="240006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759307" y="4935443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3651" y="2458665"/>
            <a:ext cx="4466100" cy="240006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4885882" y="4935443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학생 정보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53999" y="2458665"/>
            <a:ext cx="3380206" cy="240006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9133284" y="4935442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정보</a:t>
            </a:r>
          </a:p>
        </p:txBody>
      </p:sp>
    </p:spTree>
    <p:extLst>
      <p:ext uri="{BB962C8B-B14F-4D97-AF65-F5344CB8AC3E}">
        <p14:creationId xmlns:p14="http://schemas.microsoft.com/office/powerpoint/2010/main" val="391016873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8260" y="2460431"/>
            <a:ext cx="3930260" cy="280048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2310487" y="5383440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정보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19536" y="2448318"/>
            <a:ext cx="3186955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743991" y="5591827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담당과목 성적 조회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3950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96179" y="2456707"/>
            <a:ext cx="3663596" cy="281260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5023022" y="5391828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 등록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8102" y="2456707"/>
            <a:ext cx="3186955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8844593" y="5391827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 수정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  <p:pic>
        <p:nvPicPr>
          <p:cNvPr id="12" name="내용 개체 틀 2">
            <a:extLst>
              <a:ext uri="{FF2B5EF4-FFF2-40B4-BE49-F238E27FC236}">
                <a16:creationId xmlns:a16="http://schemas.microsoft.com/office/drawing/2014/main" id="{542FBF51-C631-410A-94A9-EE2FE4D636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045" y="2448317"/>
            <a:ext cx="3885342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9950B4B0-D860-407E-86BA-868572F3471B}"/>
              </a:ext>
            </a:extLst>
          </p:cNvPr>
          <p:cNvSpPr txBox="1">
            <a:spLocks/>
          </p:cNvSpPr>
          <p:nvPr/>
        </p:nvSpPr>
        <p:spPr>
          <a:xfrm>
            <a:off x="931837" y="5383440"/>
            <a:ext cx="2785758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공지사항 목록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56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2D3F9F0-8C39-483E-BB7E-38F025E7319A}"/>
              </a:ext>
            </a:extLst>
          </p:cNvPr>
          <p:cNvSpPr/>
          <p:nvPr/>
        </p:nvSpPr>
        <p:spPr>
          <a:xfrm>
            <a:off x="6245648" y="2194612"/>
            <a:ext cx="2350714" cy="3661719"/>
          </a:xfrm>
          <a:prstGeom prst="round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5883AB1-ABA1-4312-90F8-874DAC370925}"/>
              </a:ext>
            </a:extLst>
          </p:cNvPr>
          <p:cNvCxnSpPr/>
          <p:nvPr/>
        </p:nvCxnSpPr>
        <p:spPr>
          <a:xfrm>
            <a:off x="4890221" y="2677214"/>
            <a:ext cx="1224793" cy="0"/>
          </a:xfrm>
          <a:prstGeom prst="straightConnector1">
            <a:avLst/>
          </a:prstGeom>
          <a:ln w="28575">
            <a:solidFill>
              <a:srgbClr val="4C74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13DB5BA-6CC4-4D54-9097-6EC405D4FF31}"/>
              </a:ext>
            </a:extLst>
          </p:cNvPr>
          <p:cNvSpPr/>
          <p:nvPr/>
        </p:nvSpPr>
        <p:spPr>
          <a:xfrm>
            <a:off x="6502585" y="2388456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영화 예매하기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42DB319-3A1C-4B7D-8E24-3C9D23340888}"/>
              </a:ext>
            </a:extLst>
          </p:cNvPr>
          <p:cNvSpPr/>
          <p:nvPr/>
        </p:nvSpPr>
        <p:spPr>
          <a:xfrm>
            <a:off x="2953780" y="2388456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사용자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37D2D5-C05B-436C-B7EB-6E1F3D001CD1}"/>
              </a:ext>
            </a:extLst>
          </p:cNvPr>
          <p:cNvSpPr/>
          <p:nvPr/>
        </p:nvSpPr>
        <p:spPr>
          <a:xfrm>
            <a:off x="6502585" y="3266429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예매 확인하기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E3BD439-E7E5-4233-A197-0E315C5F74A9}"/>
              </a:ext>
            </a:extLst>
          </p:cNvPr>
          <p:cNvSpPr/>
          <p:nvPr/>
        </p:nvSpPr>
        <p:spPr>
          <a:xfrm>
            <a:off x="6502585" y="4144402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예매 취소하기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DE2328C-7CDD-496E-97D3-9E846F2A9C6B}"/>
              </a:ext>
            </a:extLst>
          </p:cNvPr>
          <p:cNvSpPr/>
          <p:nvPr/>
        </p:nvSpPr>
        <p:spPr>
          <a:xfrm>
            <a:off x="6502585" y="5022375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관리자 메뉴로 이동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697A089E-4F54-42EB-BDE2-9E575CAFC224}"/>
              </a:ext>
            </a:extLst>
          </p:cNvPr>
          <p:cNvCxnSpPr/>
          <p:nvPr/>
        </p:nvCxnSpPr>
        <p:spPr>
          <a:xfrm flipV="1">
            <a:off x="8444204" y="4338735"/>
            <a:ext cx="989045" cy="961053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528E04A-D06F-46F7-99AC-C05CBF2E15B0}"/>
              </a:ext>
            </a:extLst>
          </p:cNvPr>
          <p:cNvSpPr/>
          <p:nvPr/>
        </p:nvSpPr>
        <p:spPr>
          <a:xfrm>
            <a:off x="9546068" y="3867733"/>
            <a:ext cx="2350713" cy="961053"/>
          </a:xfrm>
          <a:prstGeom prst="round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4C74CC"/>
                </a:solidFill>
              </a:rPr>
              <a:t>관리자용 아이디 </a:t>
            </a:r>
            <a:r>
              <a:rPr lang="en-US" altLang="ko-KR" b="1" dirty="0">
                <a:solidFill>
                  <a:srgbClr val="4C74CC"/>
                </a:solidFill>
              </a:rPr>
              <a:t>&amp; </a:t>
            </a:r>
            <a:r>
              <a:rPr lang="ko-KR" altLang="en-US" b="1" dirty="0">
                <a:solidFill>
                  <a:srgbClr val="4C74CC"/>
                </a:solidFill>
              </a:rPr>
              <a:t>비밀번호 인증 필요</a:t>
            </a:r>
          </a:p>
        </p:txBody>
      </p:sp>
    </p:spTree>
    <p:extLst>
      <p:ext uri="{BB962C8B-B14F-4D97-AF65-F5344CB8AC3E}">
        <p14:creationId xmlns:p14="http://schemas.microsoft.com/office/powerpoint/2010/main" val="23759236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431" y="2448317"/>
            <a:ext cx="3930260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142208" y="5383437"/>
            <a:ext cx="307470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등록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35471" y="2448317"/>
            <a:ext cx="5840522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150777" y="5383438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상세정보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3372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요구사항 정의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431" y="2448316"/>
            <a:ext cx="3930260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142208" y="5383437"/>
            <a:ext cx="307470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목록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35471" y="2448315"/>
            <a:ext cx="5840522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150777" y="5383438"/>
            <a:ext cx="2809910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등록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53969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개요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14160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개발환경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24416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ER </a:t>
            </a:r>
            <a:r>
              <a:rPr lang="ko-KR" altLang="en-US" sz="4800" b="1" dirty="0">
                <a:solidFill>
                  <a:srgbClr val="F6F2E9"/>
                </a:solidFill>
              </a:rPr>
              <a:t>다이어그램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31AFDC46-C5A5-41CB-B4CE-FCA49E5CF24B}"/>
              </a:ext>
            </a:extLst>
          </p:cNvPr>
          <p:cNvSpPr txBox="1">
            <a:spLocks/>
          </p:cNvSpPr>
          <p:nvPr/>
        </p:nvSpPr>
        <p:spPr>
          <a:xfrm>
            <a:off x="3063892" y="5100926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3. </a:t>
            </a:r>
            <a:r>
              <a:rPr lang="ko-KR" altLang="en-US" sz="4800" b="1" dirty="0">
                <a:solidFill>
                  <a:srgbClr val="F6F2E9"/>
                </a:solidFill>
              </a:rPr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1948283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개발환경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095" y="2968612"/>
            <a:ext cx="11313810" cy="92077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90019497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ER </a:t>
            </a:r>
            <a:r>
              <a:rPr lang="ko-KR" altLang="en-US" b="1" dirty="0">
                <a:solidFill>
                  <a:srgbClr val="4C74CC"/>
                </a:solidFill>
              </a:rPr>
              <a:t>다이어그램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0397" y="2085327"/>
            <a:ext cx="9351206" cy="448529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0147932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7471" y="1959492"/>
            <a:ext cx="7477058" cy="4485297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8281674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테이블 명세서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868" y="2048626"/>
            <a:ext cx="7942264" cy="43125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7930129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화면설명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14160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 </a:t>
            </a:r>
            <a:r>
              <a:rPr lang="en-US" altLang="ko-KR" sz="4800" b="1" dirty="0">
                <a:solidFill>
                  <a:srgbClr val="F6F2E9"/>
                </a:solidFill>
              </a:rPr>
              <a:t>- </a:t>
            </a:r>
            <a:r>
              <a:rPr lang="ko-KR" altLang="en-US" sz="4800" b="1" dirty="0">
                <a:solidFill>
                  <a:srgbClr val="F6F2E9"/>
                </a:solidFill>
              </a:rPr>
              <a:t>사용자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24416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화면설명 </a:t>
            </a:r>
            <a:r>
              <a:rPr lang="en-US" altLang="ko-KR" sz="4800" b="1" dirty="0">
                <a:solidFill>
                  <a:srgbClr val="F6F2E9"/>
                </a:solidFill>
              </a:rPr>
              <a:t>- </a:t>
            </a:r>
            <a:r>
              <a:rPr lang="ko-KR" altLang="en-US" sz="4800" b="1" dirty="0">
                <a:solidFill>
                  <a:srgbClr val="F6F2E9"/>
                </a:solidFill>
              </a:rPr>
              <a:t>관리자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31AFDC46-C5A5-41CB-B4CE-FCA49E5CF24B}"/>
              </a:ext>
            </a:extLst>
          </p:cNvPr>
          <p:cNvSpPr txBox="1">
            <a:spLocks/>
          </p:cNvSpPr>
          <p:nvPr/>
        </p:nvSpPr>
        <p:spPr>
          <a:xfrm>
            <a:off x="3063892" y="5100926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3. </a:t>
            </a:r>
            <a:r>
              <a:rPr lang="ko-KR" altLang="en-US" sz="4800" b="1" dirty="0">
                <a:solidFill>
                  <a:srgbClr val="F6F2E9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226136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829" y="2437421"/>
            <a:ext cx="4032273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048063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로그인</a:t>
            </a: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6D07A8E2-440C-4E5F-9A68-E8DF52D7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0737" y="2437422"/>
            <a:ext cx="3558188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0D19112E-4DB4-4D46-8C64-0FB155B74340}"/>
              </a:ext>
            </a:extLst>
          </p:cNvPr>
          <p:cNvSpPr txBox="1">
            <a:spLocks/>
          </p:cNvSpPr>
          <p:nvPr/>
        </p:nvSpPr>
        <p:spPr>
          <a:xfrm>
            <a:off x="5186928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메인화면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42192" y="2437421"/>
            <a:ext cx="3539655" cy="252644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9069117" y="5057598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마이페이지</a:t>
            </a:r>
          </a:p>
        </p:txBody>
      </p:sp>
    </p:spTree>
    <p:extLst>
      <p:ext uri="{BB962C8B-B14F-4D97-AF65-F5344CB8AC3E}">
        <p14:creationId xmlns:p14="http://schemas.microsoft.com/office/powerpoint/2010/main" val="277451895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8553" y="2448318"/>
            <a:ext cx="4841337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2246319" y="5383440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3820" y="2448317"/>
            <a:ext cx="4573418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827626" y="5383440"/>
            <a:ext cx="2285806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학생 목록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911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2D3F9F0-8C39-483E-BB7E-38F025E7319A}"/>
              </a:ext>
            </a:extLst>
          </p:cNvPr>
          <p:cNvSpPr/>
          <p:nvPr/>
        </p:nvSpPr>
        <p:spPr>
          <a:xfrm>
            <a:off x="6245648" y="2194612"/>
            <a:ext cx="2350714" cy="3661719"/>
          </a:xfrm>
          <a:prstGeom prst="round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5883AB1-ABA1-4312-90F8-874DAC370925}"/>
              </a:ext>
            </a:extLst>
          </p:cNvPr>
          <p:cNvCxnSpPr/>
          <p:nvPr/>
        </p:nvCxnSpPr>
        <p:spPr>
          <a:xfrm>
            <a:off x="4890221" y="2677214"/>
            <a:ext cx="1224793" cy="0"/>
          </a:xfrm>
          <a:prstGeom prst="straightConnector1">
            <a:avLst/>
          </a:prstGeom>
          <a:ln w="28575">
            <a:solidFill>
              <a:srgbClr val="4C74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13DB5BA-6CC4-4D54-9097-6EC405D4FF31}"/>
              </a:ext>
            </a:extLst>
          </p:cNvPr>
          <p:cNvSpPr/>
          <p:nvPr/>
        </p:nvSpPr>
        <p:spPr>
          <a:xfrm>
            <a:off x="6502585" y="2388456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영화 등록하기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42DB319-3A1C-4B7D-8E24-3C9D23340888}"/>
              </a:ext>
            </a:extLst>
          </p:cNvPr>
          <p:cNvSpPr/>
          <p:nvPr/>
        </p:nvSpPr>
        <p:spPr>
          <a:xfrm>
            <a:off x="2953780" y="2388456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관리자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37D2D5-C05B-436C-B7EB-6E1F3D001CD1}"/>
              </a:ext>
            </a:extLst>
          </p:cNvPr>
          <p:cNvSpPr/>
          <p:nvPr/>
        </p:nvSpPr>
        <p:spPr>
          <a:xfrm>
            <a:off x="6502585" y="3266429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영화 목록보기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E3BD439-E7E5-4233-A197-0E315C5F74A9}"/>
              </a:ext>
            </a:extLst>
          </p:cNvPr>
          <p:cNvSpPr/>
          <p:nvPr/>
        </p:nvSpPr>
        <p:spPr>
          <a:xfrm>
            <a:off x="6502585" y="4144402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6F2E9"/>
                </a:solidFill>
              </a:rPr>
              <a:t>영화 삭제하기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DE2328C-7CDD-496E-97D3-9E846F2A9C6B}"/>
              </a:ext>
            </a:extLst>
          </p:cNvPr>
          <p:cNvSpPr/>
          <p:nvPr/>
        </p:nvSpPr>
        <p:spPr>
          <a:xfrm>
            <a:off x="6502585" y="5022375"/>
            <a:ext cx="1828800" cy="577516"/>
          </a:xfrm>
          <a:prstGeom prst="roundRect">
            <a:avLst/>
          </a:prstGeom>
          <a:solidFill>
            <a:srgbClr val="4C74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6F2E9"/>
                </a:solidFill>
              </a:rPr>
              <a:t>메인 메뉴로 이동</a:t>
            </a:r>
          </a:p>
        </p:txBody>
      </p:sp>
    </p:spTree>
    <p:extLst>
      <p:ext uri="{BB962C8B-B14F-4D97-AF65-F5344CB8AC3E}">
        <p14:creationId xmlns:p14="http://schemas.microsoft.com/office/powerpoint/2010/main" val="26393794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1637" y="2448318"/>
            <a:ext cx="4635169" cy="281260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837032" y="5383439"/>
            <a:ext cx="3104378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학생 상세정보</a:t>
            </a:r>
            <a:endParaRPr lang="ko-KR" altLang="en-US" sz="3200" b="1" dirty="0">
              <a:solidFill>
                <a:srgbClr val="4C74CC"/>
              </a:solidFill>
            </a:endParaRP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3200" y="2448317"/>
            <a:ext cx="4274657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510236" y="5383440"/>
            <a:ext cx="292058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학생 성적 정보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8127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05" y="2448318"/>
            <a:ext cx="5650427" cy="281260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837032" y="5383439"/>
            <a:ext cx="3104378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목록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33589" y="2448318"/>
            <a:ext cx="4673881" cy="281260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510236" y="5383440"/>
            <a:ext cx="292058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상세정보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08558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7119" y="2433055"/>
            <a:ext cx="3423202" cy="2827863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997509" y="5383439"/>
            <a:ext cx="380242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담당과목 성적 조회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00240" y="2433056"/>
            <a:ext cx="5150261" cy="282786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015077" y="5383438"/>
            <a:ext cx="2920585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성적 입력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996487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791" y="2433056"/>
            <a:ext cx="5721876" cy="282786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382517" y="5383439"/>
            <a:ext cx="380242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성적 수정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8948" y="2433056"/>
            <a:ext cx="5150261" cy="282786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6898389" y="5383438"/>
            <a:ext cx="4591377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학생 기간별 출석 조회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47514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6705" y="2433056"/>
            <a:ext cx="4550719" cy="282786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510853" y="5383439"/>
            <a:ext cx="380242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출석부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3474" y="2433056"/>
            <a:ext cx="4307864" cy="2827862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6641717" y="5383438"/>
            <a:ext cx="4591377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출결 수정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7958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3781" y="2607044"/>
            <a:ext cx="4550719" cy="247988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157929" y="5383439"/>
            <a:ext cx="380242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목록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7487" y="2607044"/>
            <a:ext cx="5383168" cy="2479886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6513381" y="5383438"/>
            <a:ext cx="4591377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검색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11211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8207" y="2222787"/>
            <a:ext cx="4735581" cy="345662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4194786" y="5784792"/>
            <a:ext cx="3802421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학년별 석차</a:t>
            </a:r>
          </a:p>
        </p:txBody>
      </p:sp>
    </p:spTree>
    <p:extLst>
      <p:ext uri="{BB962C8B-B14F-4D97-AF65-F5344CB8AC3E}">
        <p14:creationId xmlns:p14="http://schemas.microsoft.com/office/powerpoint/2010/main" val="403848585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5" name="내용 개체 틀 2">
            <a:extLst>
              <a:ext uri="{FF2B5EF4-FFF2-40B4-BE49-F238E27FC236}">
                <a16:creationId xmlns:a16="http://schemas.microsoft.com/office/drawing/2014/main" id="{CD78BA88-0556-41ED-8BE3-7AB3D2658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049" y="2448318"/>
            <a:ext cx="5673908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8ECD0E5-3FD4-489E-ADB9-B0707465962C}"/>
              </a:ext>
            </a:extLst>
          </p:cNvPr>
          <p:cNvSpPr txBox="1">
            <a:spLocks/>
          </p:cNvSpPr>
          <p:nvPr/>
        </p:nvSpPr>
        <p:spPr>
          <a:xfrm>
            <a:off x="1822986" y="5424302"/>
            <a:ext cx="310803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 목록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6782" y="2448317"/>
            <a:ext cx="4629973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587796" y="5424301"/>
            <a:ext cx="322794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 등록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492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0783" y="2448317"/>
            <a:ext cx="5710433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4482027" y="5424301"/>
            <a:ext cx="322794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공지사항 수정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82602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43046" y="2448317"/>
            <a:ext cx="3359733" cy="281260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6908940" y="5424301"/>
            <a:ext cx="322794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상세정보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  <p:pic>
        <p:nvPicPr>
          <p:cNvPr id="12" name="내용 개체 틀 2">
            <a:extLst>
              <a:ext uri="{FF2B5EF4-FFF2-40B4-BE49-F238E27FC236}">
                <a16:creationId xmlns:a16="http://schemas.microsoft.com/office/drawing/2014/main" id="{D675706C-3FF2-4493-B044-FC6478CEF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161" y="2454374"/>
            <a:ext cx="3343033" cy="2839521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9252BDC2-13AB-4F83-A7E6-21185E771511}"/>
              </a:ext>
            </a:extLst>
          </p:cNvPr>
          <p:cNvSpPr txBox="1">
            <a:spLocks/>
          </p:cNvSpPr>
          <p:nvPr/>
        </p:nvSpPr>
        <p:spPr>
          <a:xfrm>
            <a:off x="2079661" y="5424302"/>
            <a:ext cx="310803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교사 등록</a:t>
            </a:r>
          </a:p>
        </p:txBody>
      </p:sp>
    </p:spTree>
    <p:extLst>
      <p:ext uri="{BB962C8B-B14F-4D97-AF65-F5344CB8AC3E}">
        <p14:creationId xmlns:p14="http://schemas.microsoft.com/office/powerpoint/2010/main" val="831566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개요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28985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개발환경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99863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ER </a:t>
            </a:r>
            <a:r>
              <a:rPr lang="ko-KR" altLang="en-US" sz="4800" b="1" dirty="0">
                <a:solidFill>
                  <a:srgbClr val="F6F2E9"/>
                </a:solidFill>
              </a:rPr>
              <a:t>다이어그램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9B85A92-8B13-4375-868C-A37A8BCB2EE6}"/>
              </a:ext>
            </a:extLst>
          </p:cNvPr>
          <p:cNvSpPr txBox="1">
            <a:spLocks/>
          </p:cNvSpPr>
          <p:nvPr/>
        </p:nvSpPr>
        <p:spPr>
          <a:xfrm>
            <a:off x="3063892" y="510986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68027109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화면설명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관리자</a:t>
            </a:r>
          </a:p>
        </p:txBody>
      </p:sp>
      <p:pic>
        <p:nvPicPr>
          <p:cNvPr id="9" name="내용 개체 틀 2">
            <a:extLst>
              <a:ext uri="{FF2B5EF4-FFF2-40B4-BE49-F238E27FC236}">
                <a16:creationId xmlns:a16="http://schemas.microsoft.com/office/drawing/2014/main" id="{8978BF70-0F7C-4BF8-916B-8C3428AB9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6610" y="2448318"/>
            <a:ext cx="5711873" cy="2812599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CC58718-6CCD-4A6C-9670-E8A83E413800}"/>
              </a:ext>
            </a:extLst>
          </p:cNvPr>
          <p:cNvSpPr txBox="1">
            <a:spLocks/>
          </p:cNvSpPr>
          <p:nvPr/>
        </p:nvSpPr>
        <p:spPr>
          <a:xfrm>
            <a:off x="7388574" y="5424301"/>
            <a:ext cx="322794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>
                <a:solidFill>
                  <a:srgbClr val="4C74CC"/>
                </a:solidFill>
              </a:rPr>
              <a:t>교과 등록</a:t>
            </a:r>
            <a:endParaRPr lang="en-US" altLang="ko-KR" sz="3200" b="1" dirty="0">
              <a:solidFill>
                <a:srgbClr val="4C74CC"/>
              </a:solidFill>
            </a:endParaRPr>
          </a:p>
        </p:txBody>
      </p:sp>
      <p:pic>
        <p:nvPicPr>
          <p:cNvPr id="12" name="내용 개체 틀 2">
            <a:extLst>
              <a:ext uri="{FF2B5EF4-FFF2-40B4-BE49-F238E27FC236}">
                <a16:creationId xmlns:a16="http://schemas.microsoft.com/office/drawing/2014/main" id="{D675706C-3FF2-4493-B044-FC6478CEF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467" y="2448318"/>
            <a:ext cx="5389820" cy="2812600"/>
          </a:xfrm>
          <a:prstGeom prst="rect">
            <a:avLst/>
          </a:prstGeom>
          <a:solidFill>
            <a:srgbClr val="F6F2E9"/>
          </a:solidFill>
          <a:ln w="38100">
            <a:solidFill>
              <a:srgbClr val="4C74CC"/>
            </a:solidFill>
          </a:ln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9252BDC2-13AB-4F83-A7E6-21185E771511}"/>
              </a:ext>
            </a:extLst>
          </p:cNvPr>
          <p:cNvSpPr txBox="1">
            <a:spLocks/>
          </p:cNvSpPr>
          <p:nvPr/>
        </p:nvSpPr>
        <p:spPr>
          <a:xfrm>
            <a:off x="1522360" y="5424301"/>
            <a:ext cx="3108033" cy="695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b="1" dirty="0">
                <a:solidFill>
                  <a:srgbClr val="4C74CC"/>
                </a:solidFill>
              </a:rPr>
              <a:t>교과 목록</a:t>
            </a:r>
          </a:p>
        </p:txBody>
      </p:sp>
    </p:spTree>
    <p:extLst>
      <p:ext uri="{BB962C8B-B14F-4D97-AF65-F5344CB8AC3E}">
        <p14:creationId xmlns:p14="http://schemas.microsoft.com/office/powerpoint/2010/main" val="393886311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33678592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39874079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968" y="2701255"/>
            <a:ext cx="5056064" cy="1455489"/>
          </a:xfrm>
        </p:spPr>
        <p:txBody>
          <a:bodyPr anchor="ctr">
            <a:noAutofit/>
          </a:bodyPr>
          <a:lstStyle/>
          <a:p>
            <a:r>
              <a:rPr lang="ko-KR" altLang="en-US" b="1" dirty="0">
                <a:solidFill>
                  <a:srgbClr val="F6F2E9"/>
                </a:solidFill>
              </a:rPr>
              <a:t>감사합니다</a:t>
            </a:r>
            <a:r>
              <a:rPr lang="en-US" altLang="ko-KR" b="1" dirty="0">
                <a:solidFill>
                  <a:srgbClr val="F6F2E9"/>
                </a:solidFill>
              </a:rPr>
              <a:t>.</a:t>
            </a:r>
            <a:endParaRPr lang="ko-KR" altLang="en-US" b="1" dirty="0">
              <a:solidFill>
                <a:srgbClr val="F6F2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28879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29" y="930587"/>
            <a:ext cx="5841682" cy="1975803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4C74CC"/>
                </a:solidFill>
              </a:rPr>
              <a:t>팀 프로젝트</a:t>
            </a:r>
            <a:r>
              <a:rPr lang="en-US" altLang="ko-KR" sz="4800" b="1" dirty="0">
                <a:solidFill>
                  <a:srgbClr val="4C74CC"/>
                </a:solidFill>
              </a:rPr>
              <a:t>4</a:t>
            </a:r>
            <a:br>
              <a:rPr lang="en-US" altLang="ko-KR" sz="4800" b="1" dirty="0">
                <a:solidFill>
                  <a:srgbClr val="4C74CC"/>
                </a:solidFill>
              </a:rPr>
            </a:br>
            <a:r>
              <a:rPr lang="ko-KR" altLang="en-US" sz="4800" b="1" dirty="0">
                <a:solidFill>
                  <a:srgbClr val="4C74CC"/>
                </a:solidFill>
              </a:rPr>
              <a:t>포트폴리오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04C6A96-BD79-44F4-8980-8BA79AEDCF3A}"/>
              </a:ext>
            </a:extLst>
          </p:cNvPr>
          <p:cNvSpPr txBox="1">
            <a:spLocks/>
          </p:cNvSpPr>
          <p:nvPr/>
        </p:nvSpPr>
        <p:spPr>
          <a:xfrm>
            <a:off x="1933073" y="2906390"/>
            <a:ext cx="8325853" cy="19758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rgbClr val="4C74CC"/>
                </a:solidFill>
              </a:rPr>
              <a:t>CRX</a:t>
            </a:r>
          </a:p>
          <a:p>
            <a:r>
              <a:rPr lang="ko-KR" altLang="en-US" b="1" dirty="0">
                <a:solidFill>
                  <a:srgbClr val="4C74CC"/>
                </a:solidFill>
              </a:rPr>
              <a:t>열차예매 프로그램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B58894E4-4F4C-4A56-8E2D-DC66DB3941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696B9759-E277-4DB7-9152-F17BAD2C97AC}"/>
              </a:ext>
            </a:extLst>
          </p:cNvPr>
          <p:cNvSpPr txBox="1">
            <a:spLocks/>
          </p:cNvSpPr>
          <p:nvPr/>
        </p:nvSpPr>
        <p:spPr>
          <a:xfrm>
            <a:off x="3151414" y="5519057"/>
            <a:ext cx="8453356" cy="9306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800" b="1" dirty="0">
                <a:solidFill>
                  <a:srgbClr val="4C74CC"/>
                </a:solidFill>
              </a:rPr>
              <a:t>5</a:t>
            </a:r>
            <a:r>
              <a:rPr lang="ko-KR" altLang="en-US" sz="2800" b="1" dirty="0">
                <a:solidFill>
                  <a:srgbClr val="4C74CC"/>
                </a:solidFill>
              </a:rPr>
              <a:t>조 추승보 </a:t>
            </a:r>
            <a:r>
              <a:rPr lang="en-US" altLang="ko-KR" sz="2800" b="1" dirty="0">
                <a:solidFill>
                  <a:srgbClr val="4C74CC"/>
                </a:solidFill>
              </a:rPr>
              <a:t>|</a:t>
            </a:r>
            <a:r>
              <a:rPr lang="ko-KR" altLang="en-US" sz="2800" b="1" dirty="0">
                <a:solidFill>
                  <a:srgbClr val="4C74CC"/>
                </a:solidFill>
              </a:rPr>
              <a:t> 김의겸 </a:t>
            </a:r>
            <a:r>
              <a:rPr lang="en-US" altLang="ko-KR" sz="2800" b="1" dirty="0">
                <a:solidFill>
                  <a:srgbClr val="4C74CC"/>
                </a:solidFill>
              </a:rPr>
              <a:t>| </a:t>
            </a:r>
            <a:r>
              <a:rPr lang="ko-KR" altLang="en-US" sz="2800" b="1" dirty="0">
                <a:solidFill>
                  <a:srgbClr val="4C74CC"/>
                </a:solidFill>
              </a:rPr>
              <a:t>이영진 </a:t>
            </a:r>
            <a:r>
              <a:rPr lang="en-US" altLang="ko-KR" sz="2800" b="1" dirty="0">
                <a:solidFill>
                  <a:srgbClr val="4C74CC"/>
                </a:solidFill>
              </a:rPr>
              <a:t>| </a:t>
            </a:r>
            <a:r>
              <a:rPr lang="ko-KR" altLang="en-US" sz="2800" b="1" dirty="0">
                <a:solidFill>
                  <a:srgbClr val="4C74CC"/>
                </a:solidFill>
              </a:rPr>
              <a:t>오동수</a:t>
            </a:r>
          </a:p>
        </p:txBody>
      </p:sp>
    </p:spTree>
    <p:extLst>
      <p:ext uri="{BB962C8B-B14F-4D97-AF65-F5344CB8AC3E}">
        <p14:creationId xmlns:p14="http://schemas.microsoft.com/office/powerpoint/2010/main" val="266699285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023AB05-77CF-4B16-B94D-39F5AAB042BD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개발일정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1EA632-484D-4043-BB63-0C2FFC1CD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90" y="1845577"/>
            <a:ext cx="10314195" cy="4749837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11180936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577516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0CB8D51-B1A9-41FE-B6EE-7B88070BD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5056064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4C74CC"/>
                </a:solidFill>
              </a:rPr>
              <a:t>목차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1D32551-985D-4FE9-9F07-8647F270EC7E}"/>
              </a:ext>
            </a:extLst>
          </p:cNvPr>
          <p:cNvSpPr txBox="1">
            <a:spLocks/>
          </p:cNvSpPr>
          <p:nvPr/>
        </p:nvSpPr>
        <p:spPr>
          <a:xfrm>
            <a:off x="3315562" y="1799419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1.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C7D4120-B0EF-4F4C-9E6E-D609385490AD}"/>
              </a:ext>
            </a:extLst>
          </p:cNvPr>
          <p:cNvSpPr txBox="1">
            <a:spLocks/>
          </p:cNvSpPr>
          <p:nvPr/>
        </p:nvSpPr>
        <p:spPr>
          <a:xfrm>
            <a:off x="3315562" y="3042682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2.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개요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FF8DB16-1D30-40BE-9CAF-C35A66A8FD16}"/>
              </a:ext>
            </a:extLst>
          </p:cNvPr>
          <p:cNvSpPr txBox="1">
            <a:spLocks/>
          </p:cNvSpPr>
          <p:nvPr/>
        </p:nvSpPr>
        <p:spPr>
          <a:xfrm>
            <a:off x="3315562" y="428594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3. </a:t>
            </a:r>
            <a:r>
              <a:rPr lang="ko-KR" altLang="en-US" sz="4800" b="1" dirty="0">
                <a:solidFill>
                  <a:srgbClr val="4C74CC"/>
                </a:solidFill>
              </a:rPr>
              <a:t>프로젝트 화면설명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BE4AC2E-15E1-4413-99FE-C9BD1AFDFA2B}"/>
              </a:ext>
            </a:extLst>
          </p:cNvPr>
          <p:cNvSpPr txBox="1">
            <a:spLocks/>
          </p:cNvSpPr>
          <p:nvPr/>
        </p:nvSpPr>
        <p:spPr>
          <a:xfrm>
            <a:off x="3315562" y="552920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4C74CC"/>
                </a:solidFill>
              </a:rPr>
              <a:t>4. </a:t>
            </a:r>
            <a:r>
              <a:rPr lang="ko-KR" altLang="en-US" sz="4800" b="1" dirty="0">
                <a:solidFill>
                  <a:srgbClr val="4C74CC"/>
                </a:solidFill>
              </a:rPr>
              <a:t>질의응답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D84B1C-D59B-4E19-90C8-E60B3A0763F3}"/>
              </a:ext>
            </a:extLst>
          </p:cNvPr>
          <p:cNvCxnSpPr>
            <a:cxnSpLocks/>
          </p:cNvCxnSpPr>
          <p:nvPr/>
        </p:nvCxnSpPr>
        <p:spPr>
          <a:xfrm>
            <a:off x="2877839" y="947956"/>
            <a:ext cx="0" cy="5351244"/>
          </a:xfrm>
          <a:prstGeom prst="line">
            <a:avLst/>
          </a:prstGeom>
          <a:ln w="38100">
            <a:solidFill>
              <a:srgbClr val="4C74CC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92271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39F86E3-2157-4ADD-91F4-8B3C9CB63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  <a:solidFill>
            <a:srgbClr val="4C74CC"/>
          </a:solidFill>
        </p:spPr>
        <p:txBody>
          <a:bodyPr lIns="720000" anchor="ctr">
            <a:norm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30C62D-DFF7-465F-9290-1133CFD2A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15" y="661922"/>
            <a:ext cx="6852780" cy="1455489"/>
          </a:xfrm>
        </p:spPr>
        <p:txBody>
          <a:bodyPr anchor="ctr">
            <a:noAutofit/>
          </a:bodyPr>
          <a:lstStyle/>
          <a:p>
            <a:pPr algn="l"/>
            <a:r>
              <a:rPr lang="ko-KR" altLang="en-US" b="1" dirty="0">
                <a:solidFill>
                  <a:srgbClr val="F6F2E9"/>
                </a:solidFill>
              </a:rPr>
              <a:t>프로젝트 기획의도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C0EB0F7-08A0-4F9C-B12F-0237A9A72E18}"/>
              </a:ext>
            </a:extLst>
          </p:cNvPr>
          <p:cNvSpPr txBox="1">
            <a:spLocks/>
          </p:cNvSpPr>
          <p:nvPr/>
        </p:nvSpPr>
        <p:spPr>
          <a:xfrm>
            <a:off x="3063892" y="2077435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1. </a:t>
            </a:r>
            <a:r>
              <a:rPr lang="ko-KR" altLang="en-US" sz="4800" b="1" dirty="0">
                <a:solidFill>
                  <a:srgbClr val="F6F2E9"/>
                </a:solidFill>
              </a:rPr>
              <a:t>기획의도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43514B-F45F-48FB-A774-EC7B1789A008}"/>
              </a:ext>
            </a:extLst>
          </p:cNvPr>
          <p:cNvSpPr txBox="1">
            <a:spLocks/>
          </p:cNvSpPr>
          <p:nvPr/>
        </p:nvSpPr>
        <p:spPr>
          <a:xfrm>
            <a:off x="3063892" y="3683788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2. </a:t>
            </a:r>
            <a:r>
              <a:rPr lang="ko-KR" altLang="en-US" sz="4800" b="1" dirty="0">
                <a:solidFill>
                  <a:srgbClr val="F6F2E9"/>
                </a:solidFill>
              </a:rPr>
              <a:t>서비스 개요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A49FB71-FF58-490F-9136-2CC0A3918A9F}"/>
              </a:ext>
            </a:extLst>
          </p:cNvPr>
          <p:cNvSpPr txBox="1">
            <a:spLocks/>
          </p:cNvSpPr>
          <p:nvPr/>
        </p:nvSpPr>
        <p:spPr>
          <a:xfrm>
            <a:off x="3063892" y="5290141"/>
            <a:ext cx="6724443" cy="10079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F6F2E9"/>
                </a:solidFill>
              </a:rPr>
              <a:t>3. </a:t>
            </a:r>
            <a:r>
              <a:rPr lang="ko-KR" altLang="en-US" sz="4800" b="1" dirty="0">
                <a:solidFill>
                  <a:srgbClr val="F6F2E9"/>
                </a:solidFill>
              </a:rPr>
              <a:t>요구사항 정의</a:t>
            </a:r>
          </a:p>
        </p:txBody>
      </p:sp>
    </p:spTree>
    <p:extLst>
      <p:ext uri="{BB962C8B-B14F-4D97-AF65-F5344CB8AC3E}">
        <p14:creationId xmlns:p14="http://schemas.microsoft.com/office/powerpoint/2010/main" val="300338290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기획의도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F4F61CB-4FED-4804-AA92-23A1362A7BBA}"/>
              </a:ext>
            </a:extLst>
          </p:cNvPr>
          <p:cNvSpPr txBox="1">
            <a:spLocks/>
          </p:cNvSpPr>
          <p:nvPr/>
        </p:nvSpPr>
        <p:spPr>
          <a:xfrm>
            <a:off x="1122947" y="2117411"/>
            <a:ext cx="9785685" cy="3401073"/>
          </a:xfrm>
          <a:prstGeom prst="rect">
            <a:avLst/>
          </a:prstGeom>
          <a:ln w="38100">
            <a:solidFill>
              <a:srgbClr val="4C74CC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b="1" dirty="0">
                <a:solidFill>
                  <a:srgbClr val="4C74CC"/>
                </a:solidFill>
              </a:rPr>
              <a:t>기차 예매 및 실시간 환승 정보</a:t>
            </a:r>
            <a:r>
              <a:rPr lang="en-US" altLang="ko-KR" sz="4800" b="1" dirty="0">
                <a:solidFill>
                  <a:srgbClr val="4C74CC"/>
                </a:solidFill>
              </a:rPr>
              <a:t>, </a:t>
            </a:r>
          </a:p>
          <a:p>
            <a:pPr algn="ctr"/>
            <a:r>
              <a:rPr lang="ko-KR" altLang="en-US" sz="4800" b="1" dirty="0">
                <a:solidFill>
                  <a:srgbClr val="4C74CC"/>
                </a:solidFill>
              </a:rPr>
              <a:t>여행상품을 제공하여 </a:t>
            </a:r>
            <a:endParaRPr lang="en-US" altLang="ko-KR" sz="4800" b="1" dirty="0">
              <a:solidFill>
                <a:srgbClr val="4C74CC"/>
              </a:solidFill>
            </a:endParaRPr>
          </a:p>
          <a:p>
            <a:pPr algn="ctr"/>
            <a:r>
              <a:rPr lang="ko-KR" altLang="en-US" sz="4800" b="1" dirty="0">
                <a:solidFill>
                  <a:srgbClr val="4C74CC"/>
                </a:solidFill>
              </a:rPr>
              <a:t>여행 커뮤니티 활성화</a:t>
            </a:r>
            <a:r>
              <a:rPr lang="en-US" altLang="ko-KR" sz="4800" b="1" dirty="0">
                <a:solidFill>
                  <a:srgbClr val="4C74CC"/>
                </a:solidFill>
              </a:rPr>
              <a:t>, </a:t>
            </a:r>
          </a:p>
          <a:p>
            <a:pPr algn="ctr"/>
            <a:r>
              <a:rPr lang="ko-KR" altLang="en-US" sz="4800" b="1" dirty="0">
                <a:solidFill>
                  <a:srgbClr val="4C74CC"/>
                </a:solidFill>
              </a:rPr>
              <a:t>다양한 지역에 대한 접근성 증대</a:t>
            </a:r>
            <a:endParaRPr lang="en-US" altLang="ko-KR" sz="4800" dirty="0">
              <a:solidFill>
                <a:srgbClr val="4C74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1258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50650A82-3AE6-40C4-895B-BFC97EB34E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77516"/>
          </a:xfrm>
          <a:prstGeom prst="rect">
            <a:avLst/>
          </a:prstGeom>
          <a:solidFill>
            <a:srgbClr val="4C74CC"/>
          </a:solidFill>
        </p:spPr>
        <p:txBody>
          <a:bodyPr vert="horz" lIns="72000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7223EE5-E17A-48C3-94E0-531F3B7CCF52}"/>
              </a:ext>
            </a:extLst>
          </p:cNvPr>
          <p:cNvSpPr txBox="1">
            <a:spLocks/>
          </p:cNvSpPr>
          <p:nvPr/>
        </p:nvSpPr>
        <p:spPr>
          <a:xfrm>
            <a:off x="879515" y="661922"/>
            <a:ext cx="6852780" cy="14554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solidFill>
                  <a:srgbClr val="4C74CC"/>
                </a:solidFill>
              </a:rPr>
              <a:t>서비스 개요 </a:t>
            </a:r>
            <a:r>
              <a:rPr lang="en-US" altLang="ko-KR" b="1" dirty="0">
                <a:solidFill>
                  <a:srgbClr val="4C74CC"/>
                </a:solidFill>
              </a:rPr>
              <a:t>- </a:t>
            </a:r>
            <a:r>
              <a:rPr lang="ko-KR" altLang="en-US" b="1" dirty="0">
                <a:solidFill>
                  <a:srgbClr val="4C74CC"/>
                </a:solidFill>
              </a:rPr>
              <a:t>사용자</a:t>
            </a: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26856581-DF6B-4CD7-A103-13078287A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2297" y="1820411"/>
            <a:ext cx="9085278" cy="4733058"/>
          </a:xfrm>
          <a:prstGeom prst="rect">
            <a:avLst/>
          </a:prstGeom>
          <a:ln w="38100">
            <a:solidFill>
              <a:srgbClr val="4C74CC"/>
            </a:solidFill>
          </a:ln>
        </p:spPr>
      </p:pic>
    </p:spTree>
    <p:extLst>
      <p:ext uri="{BB962C8B-B14F-4D97-AF65-F5344CB8AC3E}">
        <p14:creationId xmlns:p14="http://schemas.microsoft.com/office/powerpoint/2010/main" val="4000533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4174</Words>
  <Application>Microsoft Office PowerPoint</Application>
  <PresentationFormat>와이드스크린</PresentationFormat>
  <Paragraphs>2021</Paragraphs>
  <Slides>165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165</vt:i4>
      </vt:variant>
    </vt:vector>
  </HeadingPairs>
  <TitlesOfParts>
    <vt:vector size="168" baseType="lpstr">
      <vt:lpstr>맑은 고딕</vt:lpstr>
      <vt:lpstr>Arial</vt:lpstr>
      <vt:lpstr>Office 테마</vt:lpstr>
      <vt:lpstr>PowerPoint 프레젠테이션</vt:lpstr>
      <vt:lpstr>프로젝트 순서 </vt:lpstr>
      <vt:lpstr>미니 프로젝트1 포트폴리오</vt:lpstr>
      <vt:lpstr>목차</vt:lpstr>
      <vt:lpstr>프로젝트 기획의도</vt:lpstr>
      <vt:lpstr>PowerPoint 프레젠테이션</vt:lpstr>
      <vt:lpstr>PowerPoint 프레젠테이션</vt:lpstr>
      <vt:lpstr>PowerPoint 프레젠테이션</vt:lpstr>
      <vt:lpstr>프로젝트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화면설명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질의응답</vt:lpstr>
      <vt:lpstr>감사합니다.</vt:lpstr>
      <vt:lpstr>미니 프로젝트2 포트폴리오</vt:lpstr>
      <vt:lpstr>목차</vt:lpstr>
      <vt:lpstr>프로젝트 기획의도</vt:lpstr>
      <vt:lpstr>PowerPoint 프레젠테이션</vt:lpstr>
      <vt:lpstr>PowerPoint 프레젠테이션</vt:lpstr>
      <vt:lpstr>프로젝트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화면설명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질의응답</vt:lpstr>
      <vt:lpstr>감사합니다.</vt:lpstr>
      <vt:lpstr>미니 팀 프로젝트3 포트폴리오</vt:lpstr>
      <vt:lpstr>목차</vt:lpstr>
      <vt:lpstr>프로젝트 기획의도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개요</vt:lpstr>
      <vt:lpstr>PowerPoint 프레젠테이션</vt:lpstr>
      <vt:lpstr>PowerPoint 프레젠테이션</vt:lpstr>
      <vt:lpstr>PowerPoint 프레젠테이션</vt:lpstr>
      <vt:lpstr>PowerPoint 프레젠테이션</vt:lpstr>
      <vt:lpstr>프로젝트 화면설명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질의응답</vt:lpstr>
      <vt:lpstr>감사합니다.</vt:lpstr>
      <vt:lpstr>팀 프로젝트4 포트폴리오</vt:lpstr>
      <vt:lpstr>PowerPoint 프레젠테이션</vt:lpstr>
      <vt:lpstr>목차</vt:lpstr>
      <vt:lpstr>프로젝트 기획의도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화면설명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질의응답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754</cp:revision>
  <dcterms:created xsi:type="dcterms:W3CDTF">2024-09-05T02:11:27Z</dcterms:created>
  <dcterms:modified xsi:type="dcterms:W3CDTF">2024-09-09T08:42:27Z</dcterms:modified>
</cp:coreProperties>
</file>

<file path=docProps/thumbnail.jpeg>
</file>